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7" r:id="rId2"/>
    <p:sldId id="464" r:id="rId3"/>
    <p:sldId id="459" r:id="rId4"/>
    <p:sldId id="460" r:id="rId5"/>
    <p:sldId id="472" r:id="rId6"/>
    <p:sldId id="481" r:id="rId7"/>
    <p:sldId id="482" r:id="rId8"/>
    <p:sldId id="480" r:id="rId9"/>
    <p:sldId id="485" r:id="rId10"/>
    <p:sldId id="479" r:id="rId11"/>
    <p:sldId id="469" r:id="rId12"/>
    <p:sldId id="484" r:id="rId13"/>
    <p:sldId id="473" r:id="rId14"/>
  </p:sldIdLst>
  <p:sldSz cx="9144000" cy="6858000" type="screen4x3"/>
  <p:notesSz cx="6805613" cy="99393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AJBL" initials="DKF" lastIdx="1" clrIdx="0"/>
  <p:cmAuthor id="1" name="CEPS" initials="CEP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8392" autoAdjust="0"/>
  </p:normalViewPr>
  <p:slideViewPr>
    <p:cSldViewPr snapToGrid="0">
      <p:cViewPr>
        <p:scale>
          <a:sx n="110" d="100"/>
          <a:sy n="110" d="100"/>
        </p:scale>
        <p:origin x="-1824" y="-552"/>
      </p:cViewPr>
      <p:guideLst>
        <p:guide orient="horz" pos="768"/>
        <p:guide pos="1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077EA-6593-4D98-B979-D3C5C7CA50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3D0ADA9-1060-484C-BFFB-429CF4EA91CE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000" b="1" noProof="0" dirty="0" smtClean="0"/>
            <a:t>Unplanned flows</a:t>
          </a:r>
          <a:endParaRPr lang="en-GB" sz="2000" b="1" noProof="0" dirty="0"/>
        </a:p>
      </dgm:t>
    </dgm:pt>
    <dgm:pt modelId="{A4AA9EC0-9BA4-4B59-8B1E-6B62D3D6A350}" type="parTrans" cxnId="{09526DE6-217E-452C-B935-52500EA674E9}">
      <dgm:prSet/>
      <dgm:spPr/>
      <dgm:t>
        <a:bodyPr/>
        <a:lstStyle/>
        <a:p>
          <a:endParaRPr lang="cs-CZ"/>
        </a:p>
      </dgm:t>
    </dgm:pt>
    <dgm:pt modelId="{FB1FFC50-293E-494D-B3D5-C1E0A6D45DFF}" type="sibTrans" cxnId="{09526DE6-217E-452C-B935-52500EA674E9}">
      <dgm:prSet/>
      <dgm:spPr/>
      <dgm:t>
        <a:bodyPr/>
        <a:lstStyle/>
        <a:p>
          <a:endParaRPr lang="cs-CZ"/>
        </a:p>
      </dgm:t>
    </dgm:pt>
    <dgm:pt modelId="{44E45013-AAEB-4023-902D-0B8BEEC77DC0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350" b="1" dirty="0" err="1" smtClean="0"/>
            <a:t>Rules</a:t>
          </a:r>
          <a:endParaRPr lang="cs-CZ" sz="2350" b="1" dirty="0"/>
        </a:p>
      </dgm:t>
    </dgm:pt>
    <dgm:pt modelId="{0CC2D78B-A573-403D-BA9C-9201F7430C42}" type="parTrans" cxnId="{B08D814B-0440-416B-BEB1-D3AC02DD407B}">
      <dgm:prSet/>
      <dgm:spPr/>
      <dgm:t>
        <a:bodyPr/>
        <a:lstStyle/>
        <a:p>
          <a:endParaRPr lang="cs-CZ"/>
        </a:p>
      </dgm:t>
    </dgm:pt>
    <dgm:pt modelId="{DC916FCD-058A-4CC4-8D2E-F9B06E4DE652}" type="sibTrans" cxnId="{B08D814B-0440-416B-BEB1-D3AC02DD407B}">
      <dgm:prSet/>
      <dgm:spPr/>
      <dgm:t>
        <a:bodyPr/>
        <a:lstStyle/>
        <a:p>
          <a:endParaRPr lang="cs-CZ"/>
        </a:p>
      </dgm:t>
    </dgm:pt>
    <dgm:pt modelId="{A10D176C-CC9A-4CC5-A58A-EB14A18EF18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350" b="1" dirty="0" smtClean="0"/>
            <a:t>Support</a:t>
          </a:r>
          <a:endParaRPr lang="cs-CZ" sz="2350" b="1" dirty="0"/>
        </a:p>
      </dgm:t>
    </dgm:pt>
    <dgm:pt modelId="{D4AE424E-EFD9-4946-B251-36C015A679B6}" type="parTrans" cxnId="{7F2743AF-8F5C-4AB4-B751-35438E3419C2}">
      <dgm:prSet/>
      <dgm:spPr/>
      <dgm:t>
        <a:bodyPr/>
        <a:lstStyle/>
        <a:p>
          <a:endParaRPr lang="cs-CZ"/>
        </a:p>
      </dgm:t>
    </dgm:pt>
    <dgm:pt modelId="{86F5A0DE-06EA-429F-BB56-9761CB6A4163}" type="sibTrans" cxnId="{7F2743AF-8F5C-4AB4-B751-35438E3419C2}">
      <dgm:prSet/>
      <dgm:spPr/>
      <dgm:t>
        <a:bodyPr/>
        <a:lstStyle/>
        <a:p>
          <a:endParaRPr lang="cs-CZ"/>
        </a:p>
      </dgm:t>
    </dgm:pt>
    <dgm:pt modelId="{C3CB9E79-386B-46A0-B1E1-22454E9A4B67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000" b="1" dirty="0" smtClean="0"/>
            <a:t>Network</a:t>
          </a:r>
          <a:endParaRPr lang="cs-CZ" sz="1700" b="1" dirty="0"/>
        </a:p>
      </dgm:t>
    </dgm:pt>
    <dgm:pt modelId="{4A72948B-D44A-4465-83BC-E8B0A94A1746}" type="parTrans" cxnId="{A28DFBEF-6934-45C7-9B82-96EB09965623}">
      <dgm:prSet/>
      <dgm:spPr/>
      <dgm:t>
        <a:bodyPr/>
        <a:lstStyle/>
        <a:p>
          <a:endParaRPr lang="cs-CZ"/>
        </a:p>
      </dgm:t>
    </dgm:pt>
    <dgm:pt modelId="{DC323F0D-5692-4E3F-B97F-6C357810AAE6}" type="sibTrans" cxnId="{A28DFBEF-6934-45C7-9B82-96EB09965623}">
      <dgm:prSet/>
      <dgm:spPr/>
      <dgm:t>
        <a:bodyPr/>
        <a:lstStyle/>
        <a:p>
          <a:endParaRPr lang="cs-CZ"/>
        </a:p>
      </dgm:t>
    </dgm:pt>
    <dgm:pt modelId="{69E3A89D-2EBC-44DF-A823-870CFB89961B}" type="pres">
      <dgm:prSet presAssocID="{998077EA-6593-4D98-B979-D3C5C7CA50A4}" presName="compositeShape" presStyleCnt="0">
        <dgm:presLayoutVars>
          <dgm:chMax val="7"/>
          <dgm:dir/>
          <dgm:resizeHandles val="exact"/>
        </dgm:presLayoutVars>
      </dgm:prSet>
      <dgm:spPr/>
    </dgm:pt>
    <dgm:pt modelId="{5F543F55-B13B-4FB4-8E52-FDC2D1B67483}" type="pres">
      <dgm:prSet presAssocID="{998077EA-6593-4D98-B979-D3C5C7CA50A4}" presName="wedge1" presStyleLbl="node1" presStyleIdx="0" presStyleCnt="4" custScaleX="103475" custScaleY="94653"/>
      <dgm:spPr/>
      <dgm:t>
        <a:bodyPr/>
        <a:lstStyle/>
        <a:p>
          <a:endParaRPr lang="cs-CZ"/>
        </a:p>
      </dgm:t>
    </dgm:pt>
    <dgm:pt modelId="{DA4DFCD6-AFE9-429A-BFEB-8F8B5DEC1D8E}" type="pres">
      <dgm:prSet presAssocID="{998077EA-6593-4D98-B979-D3C5C7CA50A4}" presName="dummy1a" presStyleCnt="0"/>
      <dgm:spPr/>
    </dgm:pt>
    <dgm:pt modelId="{47954DEB-5509-49F1-8932-5D2F9D47B88D}" type="pres">
      <dgm:prSet presAssocID="{998077EA-6593-4D98-B979-D3C5C7CA50A4}" presName="dummy1b" presStyleCnt="0"/>
      <dgm:spPr/>
    </dgm:pt>
    <dgm:pt modelId="{CD197EF6-F4A9-483B-9C3C-9177FA753030}" type="pres">
      <dgm:prSet presAssocID="{998077EA-6593-4D98-B979-D3C5C7CA50A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3C5C5D-4D36-4A62-9DF5-34FD78A4195E}" type="pres">
      <dgm:prSet presAssocID="{998077EA-6593-4D98-B979-D3C5C7CA50A4}" presName="wedge2" presStyleLbl="node1" presStyleIdx="1" presStyleCnt="4"/>
      <dgm:spPr/>
      <dgm:t>
        <a:bodyPr/>
        <a:lstStyle/>
        <a:p>
          <a:endParaRPr lang="cs-CZ"/>
        </a:p>
      </dgm:t>
    </dgm:pt>
    <dgm:pt modelId="{F08E1002-7194-454F-A3FF-47B6A7237F4E}" type="pres">
      <dgm:prSet presAssocID="{998077EA-6593-4D98-B979-D3C5C7CA50A4}" presName="dummy2a" presStyleCnt="0"/>
      <dgm:spPr/>
    </dgm:pt>
    <dgm:pt modelId="{BCB90DAE-A622-4520-BB5E-45BAD15F5599}" type="pres">
      <dgm:prSet presAssocID="{998077EA-6593-4D98-B979-D3C5C7CA50A4}" presName="dummy2b" presStyleCnt="0"/>
      <dgm:spPr/>
    </dgm:pt>
    <dgm:pt modelId="{6E7B0E7E-1C5A-428A-99B6-007061C0635F}" type="pres">
      <dgm:prSet presAssocID="{998077EA-6593-4D98-B979-D3C5C7CA50A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FC4C9E-48D0-456F-B1BE-6F90DA5A2284}" type="pres">
      <dgm:prSet presAssocID="{998077EA-6593-4D98-B979-D3C5C7CA50A4}" presName="wedge3" presStyleLbl="node1" presStyleIdx="2" presStyleCnt="4"/>
      <dgm:spPr/>
      <dgm:t>
        <a:bodyPr/>
        <a:lstStyle/>
        <a:p>
          <a:endParaRPr lang="cs-CZ"/>
        </a:p>
      </dgm:t>
    </dgm:pt>
    <dgm:pt modelId="{42610B4C-D73E-40FC-89EB-CEC78F2495DB}" type="pres">
      <dgm:prSet presAssocID="{998077EA-6593-4D98-B979-D3C5C7CA50A4}" presName="dummy3a" presStyleCnt="0"/>
      <dgm:spPr/>
    </dgm:pt>
    <dgm:pt modelId="{9F8C5CDF-CFEE-4A57-9409-6348C8842D41}" type="pres">
      <dgm:prSet presAssocID="{998077EA-6593-4D98-B979-D3C5C7CA50A4}" presName="dummy3b" presStyleCnt="0"/>
      <dgm:spPr/>
    </dgm:pt>
    <dgm:pt modelId="{9029ED26-A690-4893-AB44-7D04DFE24BF7}" type="pres">
      <dgm:prSet presAssocID="{998077EA-6593-4D98-B979-D3C5C7CA50A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F5AE2D-2B2A-4CFF-88CA-961B61C735D0}" type="pres">
      <dgm:prSet presAssocID="{998077EA-6593-4D98-B979-D3C5C7CA50A4}" presName="wedge4" presStyleLbl="node1" presStyleIdx="3" presStyleCnt="4"/>
      <dgm:spPr/>
      <dgm:t>
        <a:bodyPr/>
        <a:lstStyle/>
        <a:p>
          <a:endParaRPr lang="cs-CZ"/>
        </a:p>
      </dgm:t>
    </dgm:pt>
    <dgm:pt modelId="{5789FFC0-028D-4D38-BECD-29189A6EE987}" type="pres">
      <dgm:prSet presAssocID="{998077EA-6593-4D98-B979-D3C5C7CA50A4}" presName="dummy4a" presStyleCnt="0"/>
      <dgm:spPr/>
    </dgm:pt>
    <dgm:pt modelId="{8F3E9528-504B-4755-A8C7-09748D233764}" type="pres">
      <dgm:prSet presAssocID="{998077EA-6593-4D98-B979-D3C5C7CA50A4}" presName="dummy4b" presStyleCnt="0"/>
      <dgm:spPr/>
    </dgm:pt>
    <dgm:pt modelId="{7ECFB2CD-237B-4264-ABFB-423E7CA07919}" type="pres">
      <dgm:prSet presAssocID="{998077EA-6593-4D98-B979-D3C5C7CA50A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1FD49B-8CB9-44A2-8D3F-193F317A3908}" type="pres">
      <dgm:prSet presAssocID="{FB1FFC50-293E-494D-B3D5-C1E0A6D45DFF}" presName="arrowWedge1" presStyleLbl="fgSibTrans2D1" presStyleIdx="0" presStyleCnt="4"/>
      <dgm:spPr>
        <a:solidFill>
          <a:schemeClr val="bg1"/>
        </a:solidFill>
      </dgm:spPr>
    </dgm:pt>
    <dgm:pt modelId="{F29D217B-FF5D-46C2-B31E-B7954CCAA869}" type="pres">
      <dgm:prSet presAssocID="{DC916FCD-058A-4CC4-8D2E-F9B06E4DE652}" presName="arrowWedge2" presStyleLbl="fgSibTrans2D1" presStyleIdx="1" presStyleCnt="4"/>
      <dgm:spPr>
        <a:solidFill>
          <a:schemeClr val="bg1"/>
        </a:solidFill>
      </dgm:spPr>
    </dgm:pt>
    <dgm:pt modelId="{3956E024-D3B5-47C0-B894-D4C8BD2347C5}" type="pres">
      <dgm:prSet presAssocID="{86F5A0DE-06EA-429F-BB56-9761CB6A4163}" presName="arrowWedge3" presStyleLbl="fgSibTrans2D1" presStyleIdx="2" presStyleCnt="4"/>
      <dgm:spPr>
        <a:solidFill>
          <a:schemeClr val="bg1"/>
        </a:solidFill>
      </dgm:spPr>
    </dgm:pt>
    <dgm:pt modelId="{41CAD46C-C3C7-4A95-946F-15F2AD5761E0}" type="pres">
      <dgm:prSet presAssocID="{DC323F0D-5692-4E3F-B97F-6C357810AAE6}" presName="arrowWedge4" presStyleLbl="fgSibTrans2D1" presStyleIdx="3" presStyleCnt="4" custAng="0"/>
      <dgm:spPr>
        <a:solidFill>
          <a:schemeClr val="bg1"/>
        </a:solidFill>
      </dgm:spPr>
    </dgm:pt>
  </dgm:ptLst>
  <dgm:cxnLst>
    <dgm:cxn modelId="{8E7B1682-6104-4324-BBEC-AA1C9076C562}" type="presOf" srcId="{A10D176C-CC9A-4CC5-A58A-EB14A18EF185}" destId="{E9FC4C9E-48D0-456F-B1BE-6F90DA5A2284}" srcOrd="0" destOrd="0" presId="urn:microsoft.com/office/officeart/2005/8/layout/cycle8"/>
    <dgm:cxn modelId="{B08D814B-0440-416B-BEB1-D3AC02DD407B}" srcId="{998077EA-6593-4D98-B979-D3C5C7CA50A4}" destId="{44E45013-AAEB-4023-902D-0B8BEEC77DC0}" srcOrd="1" destOrd="0" parTransId="{0CC2D78B-A573-403D-BA9C-9201F7430C42}" sibTransId="{DC916FCD-058A-4CC4-8D2E-F9B06E4DE652}"/>
    <dgm:cxn modelId="{09526DE6-217E-452C-B935-52500EA674E9}" srcId="{998077EA-6593-4D98-B979-D3C5C7CA50A4}" destId="{53D0ADA9-1060-484C-BFFB-429CF4EA91CE}" srcOrd="0" destOrd="0" parTransId="{A4AA9EC0-9BA4-4B59-8B1E-6B62D3D6A350}" sibTransId="{FB1FFC50-293E-494D-B3D5-C1E0A6D45DFF}"/>
    <dgm:cxn modelId="{61575DC6-8755-4DEE-A8AA-7DC35273FDE8}" type="presOf" srcId="{53D0ADA9-1060-484C-BFFB-429CF4EA91CE}" destId="{5F543F55-B13B-4FB4-8E52-FDC2D1B67483}" srcOrd="0" destOrd="0" presId="urn:microsoft.com/office/officeart/2005/8/layout/cycle8"/>
    <dgm:cxn modelId="{B0C28663-8E5B-4454-AABE-7395ECB5CFC3}" type="presOf" srcId="{C3CB9E79-386B-46A0-B1E1-22454E9A4B67}" destId="{7ECFB2CD-237B-4264-ABFB-423E7CA07919}" srcOrd="1" destOrd="0" presId="urn:microsoft.com/office/officeart/2005/8/layout/cycle8"/>
    <dgm:cxn modelId="{35BB08B9-B8B1-41A2-8650-673F6FA32E0E}" type="presOf" srcId="{44E45013-AAEB-4023-902D-0B8BEEC77DC0}" destId="{763C5C5D-4D36-4A62-9DF5-34FD78A4195E}" srcOrd="0" destOrd="0" presId="urn:microsoft.com/office/officeart/2005/8/layout/cycle8"/>
    <dgm:cxn modelId="{CE25CC52-67E3-4986-B4A7-6D2BD66686D6}" type="presOf" srcId="{998077EA-6593-4D98-B979-D3C5C7CA50A4}" destId="{69E3A89D-2EBC-44DF-A823-870CFB89961B}" srcOrd="0" destOrd="0" presId="urn:microsoft.com/office/officeart/2005/8/layout/cycle8"/>
    <dgm:cxn modelId="{B30E36DC-C015-450F-BF13-BAA65CBC921C}" type="presOf" srcId="{C3CB9E79-386B-46A0-B1E1-22454E9A4B67}" destId="{6DF5AE2D-2B2A-4CFF-88CA-961B61C735D0}" srcOrd="0" destOrd="0" presId="urn:microsoft.com/office/officeart/2005/8/layout/cycle8"/>
    <dgm:cxn modelId="{930E7153-BB1A-44DB-BD99-E1E953574A21}" type="presOf" srcId="{A10D176C-CC9A-4CC5-A58A-EB14A18EF185}" destId="{9029ED26-A690-4893-AB44-7D04DFE24BF7}" srcOrd="1" destOrd="0" presId="urn:microsoft.com/office/officeart/2005/8/layout/cycle8"/>
    <dgm:cxn modelId="{3F6D78FE-E169-4FED-8A45-DFAE84A8F2FD}" type="presOf" srcId="{53D0ADA9-1060-484C-BFFB-429CF4EA91CE}" destId="{CD197EF6-F4A9-483B-9C3C-9177FA753030}" srcOrd="1" destOrd="0" presId="urn:microsoft.com/office/officeart/2005/8/layout/cycle8"/>
    <dgm:cxn modelId="{A28DFBEF-6934-45C7-9B82-96EB09965623}" srcId="{998077EA-6593-4D98-B979-D3C5C7CA50A4}" destId="{C3CB9E79-386B-46A0-B1E1-22454E9A4B67}" srcOrd="3" destOrd="0" parTransId="{4A72948B-D44A-4465-83BC-E8B0A94A1746}" sibTransId="{DC323F0D-5692-4E3F-B97F-6C357810AAE6}"/>
    <dgm:cxn modelId="{5CB3288A-821F-4820-A2B0-AB15EFC40AFD}" type="presOf" srcId="{44E45013-AAEB-4023-902D-0B8BEEC77DC0}" destId="{6E7B0E7E-1C5A-428A-99B6-007061C0635F}" srcOrd="1" destOrd="0" presId="urn:microsoft.com/office/officeart/2005/8/layout/cycle8"/>
    <dgm:cxn modelId="{7F2743AF-8F5C-4AB4-B751-35438E3419C2}" srcId="{998077EA-6593-4D98-B979-D3C5C7CA50A4}" destId="{A10D176C-CC9A-4CC5-A58A-EB14A18EF185}" srcOrd="2" destOrd="0" parTransId="{D4AE424E-EFD9-4946-B251-36C015A679B6}" sibTransId="{86F5A0DE-06EA-429F-BB56-9761CB6A4163}"/>
    <dgm:cxn modelId="{09326AAF-0661-4AAC-A5E1-50A8839739C1}" type="presParOf" srcId="{69E3A89D-2EBC-44DF-A823-870CFB89961B}" destId="{5F543F55-B13B-4FB4-8E52-FDC2D1B67483}" srcOrd="0" destOrd="0" presId="urn:microsoft.com/office/officeart/2005/8/layout/cycle8"/>
    <dgm:cxn modelId="{238A6C5B-26BC-4EC9-8017-C463DD4101B5}" type="presParOf" srcId="{69E3A89D-2EBC-44DF-A823-870CFB89961B}" destId="{DA4DFCD6-AFE9-429A-BFEB-8F8B5DEC1D8E}" srcOrd="1" destOrd="0" presId="urn:microsoft.com/office/officeart/2005/8/layout/cycle8"/>
    <dgm:cxn modelId="{453960E9-1C40-4008-9B32-7B3D15604B33}" type="presParOf" srcId="{69E3A89D-2EBC-44DF-A823-870CFB89961B}" destId="{47954DEB-5509-49F1-8932-5D2F9D47B88D}" srcOrd="2" destOrd="0" presId="urn:microsoft.com/office/officeart/2005/8/layout/cycle8"/>
    <dgm:cxn modelId="{37D001CE-AA4F-4BA5-BAF4-7C3E291D24EB}" type="presParOf" srcId="{69E3A89D-2EBC-44DF-A823-870CFB89961B}" destId="{CD197EF6-F4A9-483B-9C3C-9177FA753030}" srcOrd="3" destOrd="0" presId="urn:microsoft.com/office/officeart/2005/8/layout/cycle8"/>
    <dgm:cxn modelId="{F194AB84-A965-48DD-810C-58EEFEC31649}" type="presParOf" srcId="{69E3A89D-2EBC-44DF-A823-870CFB89961B}" destId="{763C5C5D-4D36-4A62-9DF5-34FD78A4195E}" srcOrd="4" destOrd="0" presId="urn:microsoft.com/office/officeart/2005/8/layout/cycle8"/>
    <dgm:cxn modelId="{C46AE40D-2DE8-4BFC-9B51-BB6F05C5A918}" type="presParOf" srcId="{69E3A89D-2EBC-44DF-A823-870CFB89961B}" destId="{F08E1002-7194-454F-A3FF-47B6A7237F4E}" srcOrd="5" destOrd="0" presId="urn:microsoft.com/office/officeart/2005/8/layout/cycle8"/>
    <dgm:cxn modelId="{8A6AEC54-3F26-40D4-A2FF-24E373FE232B}" type="presParOf" srcId="{69E3A89D-2EBC-44DF-A823-870CFB89961B}" destId="{BCB90DAE-A622-4520-BB5E-45BAD15F5599}" srcOrd="6" destOrd="0" presId="urn:microsoft.com/office/officeart/2005/8/layout/cycle8"/>
    <dgm:cxn modelId="{5CC8137E-5AB8-4794-B3C8-B2955B43C7D2}" type="presParOf" srcId="{69E3A89D-2EBC-44DF-A823-870CFB89961B}" destId="{6E7B0E7E-1C5A-428A-99B6-007061C0635F}" srcOrd="7" destOrd="0" presId="urn:microsoft.com/office/officeart/2005/8/layout/cycle8"/>
    <dgm:cxn modelId="{56A09459-A290-46E9-81EE-8CCD850D5204}" type="presParOf" srcId="{69E3A89D-2EBC-44DF-A823-870CFB89961B}" destId="{E9FC4C9E-48D0-456F-B1BE-6F90DA5A2284}" srcOrd="8" destOrd="0" presId="urn:microsoft.com/office/officeart/2005/8/layout/cycle8"/>
    <dgm:cxn modelId="{3F42238D-9327-4BE7-9F1C-644D16B72B70}" type="presParOf" srcId="{69E3A89D-2EBC-44DF-A823-870CFB89961B}" destId="{42610B4C-D73E-40FC-89EB-CEC78F2495DB}" srcOrd="9" destOrd="0" presId="urn:microsoft.com/office/officeart/2005/8/layout/cycle8"/>
    <dgm:cxn modelId="{8AE573C7-2DE9-469F-938B-860F69A26FB2}" type="presParOf" srcId="{69E3A89D-2EBC-44DF-A823-870CFB89961B}" destId="{9F8C5CDF-CFEE-4A57-9409-6348C8842D41}" srcOrd="10" destOrd="0" presId="urn:microsoft.com/office/officeart/2005/8/layout/cycle8"/>
    <dgm:cxn modelId="{75A48477-DC95-4560-A5B3-91086B0CB859}" type="presParOf" srcId="{69E3A89D-2EBC-44DF-A823-870CFB89961B}" destId="{9029ED26-A690-4893-AB44-7D04DFE24BF7}" srcOrd="11" destOrd="0" presId="urn:microsoft.com/office/officeart/2005/8/layout/cycle8"/>
    <dgm:cxn modelId="{D278511C-ED22-4061-BB04-D24212D78E8B}" type="presParOf" srcId="{69E3A89D-2EBC-44DF-A823-870CFB89961B}" destId="{6DF5AE2D-2B2A-4CFF-88CA-961B61C735D0}" srcOrd="12" destOrd="0" presId="urn:microsoft.com/office/officeart/2005/8/layout/cycle8"/>
    <dgm:cxn modelId="{7260D9E4-815B-4693-9D34-3B9495F8564C}" type="presParOf" srcId="{69E3A89D-2EBC-44DF-A823-870CFB89961B}" destId="{5789FFC0-028D-4D38-BECD-29189A6EE987}" srcOrd="13" destOrd="0" presId="urn:microsoft.com/office/officeart/2005/8/layout/cycle8"/>
    <dgm:cxn modelId="{4BC2EFA1-FABB-42A2-A3DB-1F70A8979162}" type="presParOf" srcId="{69E3A89D-2EBC-44DF-A823-870CFB89961B}" destId="{8F3E9528-504B-4755-A8C7-09748D233764}" srcOrd="14" destOrd="0" presId="urn:microsoft.com/office/officeart/2005/8/layout/cycle8"/>
    <dgm:cxn modelId="{BD9C9FE7-410E-4E2E-AA64-26583B0093EB}" type="presParOf" srcId="{69E3A89D-2EBC-44DF-A823-870CFB89961B}" destId="{7ECFB2CD-237B-4264-ABFB-423E7CA07919}" srcOrd="15" destOrd="0" presId="urn:microsoft.com/office/officeart/2005/8/layout/cycle8"/>
    <dgm:cxn modelId="{4542DC92-F03C-4F85-BF85-C9292FD5CBDC}" type="presParOf" srcId="{69E3A89D-2EBC-44DF-A823-870CFB89961B}" destId="{B21FD49B-8CB9-44A2-8D3F-193F317A3908}" srcOrd="16" destOrd="0" presId="urn:microsoft.com/office/officeart/2005/8/layout/cycle8"/>
    <dgm:cxn modelId="{2ECB4283-A832-4613-B7D0-2DB6709F0429}" type="presParOf" srcId="{69E3A89D-2EBC-44DF-A823-870CFB89961B}" destId="{F29D217B-FF5D-46C2-B31E-B7954CCAA869}" srcOrd="17" destOrd="0" presId="urn:microsoft.com/office/officeart/2005/8/layout/cycle8"/>
    <dgm:cxn modelId="{747EFEE0-AF35-4AFD-B876-DBD69636E067}" type="presParOf" srcId="{69E3A89D-2EBC-44DF-A823-870CFB89961B}" destId="{3956E024-D3B5-47C0-B894-D4C8BD2347C5}" srcOrd="18" destOrd="0" presId="urn:microsoft.com/office/officeart/2005/8/layout/cycle8"/>
    <dgm:cxn modelId="{DF4B7A0A-CE12-4A2A-9A08-98EE884E8AC8}" type="presParOf" srcId="{69E3A89D-2EBC-44DF-A823-870CFB89961B}" destId="{41CAD46C-C3C7-4A95-946F-15F2AD5761E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43F55-B13B-4FB4-8E52-FDC2D1B67483}">
      <dsp:nvSpPr>
        <dsp:cNvPr id="0" name=""/>
        <dsp:cNvSpPr/>
      </dsp:nvSpPr>
      <dsp:spPr>
        <a:xfrm>
          <a:off x="1308406" y="364088"/>
          <a:ext cx="3758681" cy="3438226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/>
            <a:t>Unplanned flows</a:t>
          </a:r>
          <a:endParaRPr lang="en-GB" sz="2000" b="1" kern="1200" noProof="0" dirty="0"/>
        </a:p>
      </dsp:txBody>
      <dsp:txXfrm>
        <a:off x="3303640" y="1076701"/>
        <a:ext cx="1387132" cy="941419"/>
      </dsp:txXfrm>
    </dsp:sp>
    <dsp:sp modelId="{763C5C5D-4D36-4A62-9DF5-34FD78A4195E}">
      <dsp:nvSpPr>
        <dsp:cNvPr id="0" name=""/>
        <dsp:cNvSpPr/>
      </dsp:nvSpPr>
      <dsp:spPr>
        <a:xfrm>
          <a:off x="1371520" y="388921"/>
          <a:ext cx="3632454" cy="3632454"/>
        </a:xfrm>
        <a:prstGeom prst="pie">
          <a:avLst>
            <a:gd name="adj1" fmla="val 0"/>
            <a:gd name="adj2" fmla="val 540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50" b="1" kern="1200" dirty="0" err="1" smtClean="0"/>
            <a:t>Rules</a:t>
          </a:r>
          <a:endParaRPr lang="cs-CZ" sz="2350" b="1" kern="1200" dirty="0"/>
        </a:p>
      </dsp:txBody>
      <dsp:txXfrm>
        <a:off x="3299748" y="2273905"/>
        <a:ext cx="1340548" cy="994600"/>
      </dsp:txXfrm>
    </dsp:sp>
    <dsp:sp modelId="{E9FC4C9E-48D0-456F-B1BE-6F90DA5A2284}">
      <dsp:nvSpPr>
        <dsp:cNvPr id="0" name=""/>
        <dsp:cNvSpPr/>
      </dsp:nvSpPr>
      <dsp:spPr>
        <a:xfrm>
          <a:off x="1249573" y="388921"/>
          <a:ext cx="3632454" cy="3632454"/>
        </a:xfrm>
        <a:prstGeom prst="pie">
          <a:avLst>
            <a:gd name="adj1" fmla="val 5400000"/>
            <a:gd name="adj2" fmla="val 108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50" b="1" kern="1200" dirty="0" smtClean="0"/>
            <a:t>Support</a:t>
          </a:r>
          <a:endParaRPr lang="cs-CZ" sz="2350" b="1" kern="1200" dirty="0"/>
        </a:p>
      </dsp:txBody>
      <dsp:txXfrm>
        <a:off x="1613251" y="2273905"/>
        <a:ext cx="1340548" cy="994600"/>
      </dsp:txXfrm>
    </dsp:sp>
    <dsp:sp modelId="{6DF5AE2D-2B2A-4CFF-88CA-961B61C735D0}">
      <dsp:nvSpPr>
        <dsp:cNvPr id="0" name=""/>
        <dsp:cNvSpPr/>
      </dsp:nvSpPr>
      <dsp:spPr>
        <a:xfrm>
          <a:off x="1249573" y="266974"/>
          <a:ext cx="3632454" cy="3632454"/>
        </a:xfrm>
        <a:prstGeom prst="pie">
          <a:avLst>
            <a:gd name="adj1" fmla="val 10800000"/>
            <a:gd name="adj2" fmla="val 1620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Network</a:t>
          </a:r>
          <a:endParaRPr lang="cs-CZ" sz="1700" b="1" kern="1200" dirty="0"/>
        </a:p>
      </dsp:txBody>
      <dsp:txXfrm>
        <a:off x="1613251" y="1019844"/>
        <a:ext cx="1340548" cy="994600"/>
      </dsp:txXfrm>
    </dsp:sp>
    <dsp:sp modelId="{B21FD49B-8CB9-44A2-8D3F-193F317A3908}">
      <dsp:nvSpPr>
        <dsp:cNvPr id="0" name=""/>
        <dsp:cNvSpPr/>
      </dsp:nvSpPr>
      <dsp:spPr>
        <a:xfrm>
          <a:off x="1146006" y="43019"/>
          <a:ext cx="4082186" cy="408218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D217B-FF5D-46C2-B31E-B7954CCAA869}">
      <dsp:nvSpPr>
        <dsp:cNvPr id="0" name=""/>
        <dsp:cNvSpPr/>
      </dsp:nvSpPr>
      <dsp:spPr>
        <a:xfrm>
          <a:off x="1146654" y="164055"/>
          <a:ext cx="4082186" cy="408218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6E024-D3B5-47C0-B894-D4C8BD2347C5}">
      <dsp:nvSpPr>
        <dsp:cNvPr id="0" name=""/>
        <dsp:cNvSpPr/>
      </dsp:nvSpPr>
      <dsp:spPr>
        <a:xfrm>
          <a:off x="1024707" y="164055"/>
          <a:ext cx="4082186" cy="408218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AD46C-C3C7-4A95-946F-15F2AD5761E0}">
      <dsp:nvSpPr>
        <dsp:cNvPr id="0" name=""/>
        <dsp:cNvSpPr/>
      </dsp:nvSpPr>
      <dsp:spPr>
        <a:xfrm>
          <a:off x="1024707" y="42108"/>
          <a:ext cx="4082186" cy="408218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2B7EE-82B8-4D27-9244-629BC8932BE4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5DEC-F128-44ED-A449-D3A5D86765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772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BC6CD-EC3E-4EDB-A8B8-C9F6B1C5C029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F6CF5-7329-49F7-B360-C676229EE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53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fld id="{2ACB44E6-5E82-43F1-A411-10F27D5E016A}" type="slidenum">
              <a:rPr lang="en-US" altLang="cs-CZ" sz="1200" b="0" smtClean="0">
                <a:solidFill>
                  <a:schemeClr val="tx1"/>
                </a:solidFill>
                <a:latin typeface="Times" pitchFamily="18" charset="0"/>
              </a:rPr>
              <a:pPr/>
              <a:t>2</a:t>
            </a:fld>
            <a:endParaRPr lang="en-US" altLang="cs-CZ" sz="1200" b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767" y="4723163"/>
            <a:ext cx="5442079" cy="44720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689600" y="260350"/>
            <a:ext cx="1835150" cy="62642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5357812" cy="62642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79388" y="260350"/>
            <a:ext cx="7345362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388" y="1628775"/>
            <a:ext cx="3595687" cy="2371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27475" y="1628775"/>
            <a:ext cx="3597275" cy="2371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79388" y="4152900"/>
            <a:ext cx="3595687" cy="2371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927475" y="4152900"/>
            <a:ext cx="3597275" cy="2371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7345362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1628775"/>
            <a:ext cx="3595687" cy="48958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27475" y="1628775"/>
            <a:ext cx="3597275" cy="2371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927475" y="4152900"/>
            <a:ext cx="3597275" cy="2371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1628775"/>
            <a:ext cx="35956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7475" y="1628775"/>
            <a:ext cx="35972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7345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28775"/>
            <a:ext cx="73453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hyperlink" Target="mailto:boldis@ceps.cz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233613"/>
            <a:ext cx="7272338" cy="1470025"/>
          </a:xfrm>
        </p:spPr>
        <p:txBody>
          <a:bodyPr/>
          <a:lstStyle/>
          <a:p>
            <a:pPr lvl="0"/>
            <a:r>
              <a:rPr lang="cs-CZ" sz="3600" dirty="0" err="1" smtClean="0"/>
              <a:t>Challenges</a:t>
            </a:r>
            <a:r>
              <a:rPr lang="cs-CZ" sz="3600" dirty="0" smtClean="0"/>
              <a:t> </a:t>
            </a:r>
            <a:r>
              <a:rPr lang="cs-CZ" sz="3600" dirty="0" err="1" smtClean="0"/>
              <a:t>for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electricity</a:t>
            </a:r>
            <a:r>
              <a:rPr lang="cs-CZ" sz="3600" dirty="0" smtClean="0"/>
              <a:t> </a:t>
            </a:r>
            <a:r>
              <a:rPr lang="cs-CZ" sz="3600" dirty="0" err="1" smtClean="0"/>
              <a:t>sector</a:t>
            </a:r>
            <a:r>
              <a:rPr lang="cs-CZ" sz="3600" dirty="0" smtClean="0"/>
              <a:t> </a:t>
            </a:r>
            <a:r>
              <a:rPr lang="cs-CZ" sz="3600" dirty="0" err="1" smtClean="0"/>
              <a:t>from</a:t>
            </a:r>
            <a:r>
              <a:rPr lang="cs-CZ" sz="3600" dirty="0" smtClean="0"/>
              <a:t> a TSO </a:t>
            </a:r>
            <a:r>
              <a:rPr lang="cs-CZ" sz="3600" dirty="0" err="1" smtClean="0"/>
              <a:t>perspective</a:t>
            </a:r>
            <a:endParaRPr lang="en-GB" sz="36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886200"/>
            <a:ext cx="6840245" cy="2971800"/>
          </a:xfrm>
        </p:spPr>
        <p:txBody>
          <a:bodyPr/>
          <a:lstStyle/>
          <a:p>
            <a:pPr algn="l"/>
            <a:r>
              <a:rPr lang="cs-CZ" dirty="0" smtClean="0"/>
              <a:t>Zbyněk </a:t>
            </a:r>
            <a:r>
              <a:rPr lang="cs-CZ" dirty="0" err="1" smtClean="0"/>
              <a:t>Boldiš</a:t>
            </a:r>
            <a:endParaRPr lang="cs-CZ" dirty="0"/>
          </a:p>
          <a:p>
            <a:pPr algn="l"/>
            <a:r>
              <a:rPr lang="en-GB" sz="2000" dirty="0" smtClean="0"/>
              <a:t>Member of the Board</a:t>
            </a:r>
          </a:p>
          <a:p>
            <a:pPr algn="l"/>
            <a:r>
              <a:rPr lang="en-GB" sz="2000" dirty="0" smtClean="0"/>
              <a:t>ČEPS, </a:t>
            </a:r>
            <a:r>
              <a:rPr lang="en-GB" sz="2000" dirty="0" err="1" smtClean="0"/>
              <a:t>a.s</a:t>
            </a:r>
            <a:r>
              <a:rPr lang="cs-CZ" sz="2000" dirty="0" smtClean="0"/>
              <a:t>.</a:t>
            </a:r>
          </a:p>
          <a:p>
            <a:pPr algn="l"/>
            <a:endParaRPr lang="cs-CZ" sz="2000" dirty="0"/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ASD </a:t>
            </a:r>
            <a:r>
              <a:rPr lang="cs-CZ" sz="2000" dirty="0" err="1" smtClean="0"/>
              <a:t>Annual</a:t>
            </a:r>
            <a:r>
              <a:rPr lang="cs-CZ" sz="2000" dirty="0" smtClean="0"/>
              <a:t> </a:t>
            </a:r>
            <a:r>
              <a:rPr lang="cs-CZ" sz="2000" dirty="0" err="1" smtClean="0"/>
              <a:t>Convention</a:t>
            </a:r>
            <a:r>
              <a:rPr lang="cs-CZ" sz="2000" dirty="0" smtClean="0"/>
              <a:t> – </a:t>
            </a:r>
            <a:r>
              <a:rPr lang="cs-CZ" sz="2000" dirty="0" err="1" smtClean="0"/>
              <a:t>Knowledge</a:t>
            </a:r>
            <a:r>
              <a:rPr lang="cs-CZ" sz="2000" dirty="0" smtClean="0"/>
              <a:t> Café</a:t>
            </a:r>
            <a:endParaRPr lang="es-ES" sz="2000" dirty="0"/>
          </a:p>
          <a:p>
            <a:pPr algn="l"/>
            <a:r>
              <a:rPr lang="cs-CZ" sz="2000" dirty="0" smtClean="0"/>
              <a:t>24 </a:t>
            </a:r>
            <a:r>
              <a:rPr lang="cs-CZ" sz="2000" dirty="0" err="1" smtClean="0"/>
              <a:t>April</a:t>
            </a:r>
            <a:r>
              <a:rPr lang="cs-CZ" sz="2000" dirty="0" smtClean="0"/>
              <a:t> 201</a:t>
            </a:r>
            <a:r>
              <a:rPr lang="en-US" sz="2000" dirty="0" smtClean="0"/>
              <a:t>4</a:t>
            </a:r>
            <a:endParaRPr lang="cs-CZ" sz="2000" dirty="0"/>
          </a:p>
          <a:p>
            <a:pPr algn="l"/>
            <a:endParaRPr lang="cs-CZ" sz="2000" dirty="0"/>
          </a:p>
          <a:p>
            <a:pPr algn="l"/>
            <a:endParaRPr lang="cs-CZ" sz="2000" dirty="0" smtClean="0"/>
          </a:p>
          <a:p>
            <a:pPr algn="l"/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Protection of critical infrastructure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cs-CZ" sz="2400" dirty="0"/>
              <a:t>Č</a:t>
            </a:r>
            <a:r>
              <a:rPr lang="en-GB" sz="2400" dirty="0"/>
              <a:t>EPS is </a:t>
            </a:r>
            <a:r>
              <a:rPr lang="cs-CZ" sz="2400" dirty="0"/>
              <a:t>a </a:t>
            </a:r>
            <a:r>
              <a:rPr lang="cs-CZ" sz="2400" dirty="0" smtClean="0"/>
              <a:t>natural part </a:t>
            </a:r>
            <a:r>
              <a:rPr lang="en-GB" sz="2400" dirty="0"/>
              <a:t>of </a:t>
            </a:r>
            <a:r>
              <a:rPr lang="cs-CZ" sz="2400" dirty="0" err="1" smtClean="0"/>
              <a:t>critical</a:t>
            </a:r>
            <a:r>
              <a:rPr lang="cs-CZ" sz="2400" dirty="0" smtClean="0"/>
              <a:t> </a:t>
            </a:r>
            <a:r>
              <a:rPr lang="cs-CZ" sz="2400" dirty="0" err="1"/>
              <a:t>infrastructure</a:t>
            </a:r>
            <a:r>
              <a:rPr lang="cs-CZ" sz="2400" dirty="0"/>
              <a:t> </a:t>
            </a:r>
            <a:r>
              <a:rPr lang="cs-CZ" sz="2400" dirty="0" err="1" smtClean="0"/>
              <a:t>throughout</a:t>
            </a:r>
            <a:r>
              <a:rPr lang="cs-CZ" sz="2400" dirty="0" smtClean="0"/>
              <a:t> </a:t>
            </a:r>
            <a:r>
              <a:rPr lang="cs-CZ" sz="2400" dirty="0" err="1"/>
              <a:t>the</a:t>
            </a:r>
            <a:r>
              <a:rPr lang="cs-CZ" sz="2400" dirty="0"/>
              <a:t> Czech </a:t>
            </a:r>
            <a:r>
              <a:rPr lang="cs-CZ" sz="2400" dirty="0" smtClean="0"/>
              <a:t>Republic and </a:t>
            </a:r>
            <a:r>
              <a:rPr lang="cs-CZ" sz="2400" dirty="0" err="1" smtClean="0"/>
              <a:t>all</a:t>
            </a:r>
            <a:r>
              <a:rPr lang="cs-CZ" sz="2400" dirty="0" smtClean="0"/>
              <a:t> </a:t>
            </a:r>
            <a:r>
              <a:rPr lang="cs-CZ" sz="2400" dirty="0" err="1" smtClean="0"/>
              <a:t>Europe</a:t>
            </a:r>
            <a:endParaRPr lang="cs-CZ" sz="2400" dirty="0" smtClean="0"/>
          </a:p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cs-CZ" sz="2400" dirty="0"/>
              <a:t>P</a:t>
            </a:r>
            <a:r>
              <a:rPr lang="en-GB" sz="2400" dirty="0" err="1"/>
              <a:t>reparedness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c</a:t>
            </a:r>
            <a:r>
              <a:rPr lang="en-GB" sz="2400" dirty="0" err="1"/>
              <a:t>ris</a:t>
            </a:r>
            <a:r>
              <a:rPr lang="cs-CZ" sz="2400" dirty="0"/>
              <a:t>e</a:t>
            </a:r>
            <a:r>
              <a:rPr lang="en-GB" sz="2400" dirty="0"/>
              <a:t>s and </a:t>
            </a:r>
            <a:r>
              <a:rPr lang="en-GB" sz="2400" dirty="0" err="1"/>
              <a:t>emergenc</a:t>
            </a:r>
            <a:r>
              <a:rPr lang="cs-CZ" sz="2400" dirty="0" err="1"/>
              <a:t>ies</a:t>
            </a:r>
            <a:endParaRPr lang="cs-CZ" sz="2400" dirty="0"/>
          </a:p>
          <a:p>
            <a:pPr lvl="1"/>
            <a:r>
              <a:rPr lang="en-US" dirty="0"/>
              <a:t>Regular training for emergency situation response</a:t>
            </a:r>
          </a:p>
          <a:p>
            <a:pPr lvl="1"/>
            <a:r>
              <a:rPr lang="en-US" dirty="0"/>
              <a:t>Relevant </a:t>
            </a:r>
            <a:r>
              <a:rPr lang="en-US" dirty="0" smtClean="0"/>
              <a:t>structure </a:t>
            </a:r>
            <a:r>
              <a:rPr lang="en-US" dirty="0"/>
              <a:t>in place</a:t>
            </a:r>
          </a:p>
          <a:p>
            <a:pPr lvl="1"/>
            <a:r>
              <a:rPr lang="en-US" dirty="0"/>
              <a:t>ČEPS incorporated in Crisis and Emergency Planning System (field and table top exercises) </a:t>
            </a:r>
          </a:p>
          <a:p>
            <a:pPr lvl="1"/>
            <a:r>
              <a:rPr lang="en-US" dirty="0"/>
              <a:t>Agreements to cooperate with Fire Rescue Services and with Police for civil emergencies </a:t>
            </a:r>
          </a:p>
          <a:p>
            <a:pPr lvl="1"/>
            <a:r>
              <a:rPr lang="en-US" dirty="0"/>
              <a:t>Defense </a:t>
            </a:r>
            <a:r>
              <a:rPr lang="cs-CZ" dirty="0" smtClean="0"/>
              <a:t>p</a:t>
            </a:r>
            <a:r>
              <a:rPr lang="en-US" dirty="0" err="1" smtClean="0"/>
              <a:t>lanning</a:t>
            </a:r>
            <a:r>
              <a:rPr lang="en-US" dirty="0" smtClean="0"/>
              <a:t> </a:t>
            </a:r>
            <a:r>
              <a:rPr lang="en-US" dirty="0"/>
              <a:t>with the Army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4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IMG_0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61" y="3594139"/>
            <a:ext cx="4594039" cy="309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IMG_4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4524"/>
            <a:ext cx="4578582" cy="34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_SAM19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20"/>
            <a:ext cx="4578583" cy="31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SCF02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83" y="153620"/>
            <a:ext cx="4565417" cy="34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ozbrojeny doprov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19" y="2465582"/>
            <a:ext cx="2786859" cy="20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341438"/>
            <a:ext cx="7272337" cy="79216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Conclusions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39047" y="2062069"/>
            <a:ext cx="7272337" cy="3814296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As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c</a:t>
            </a:r>
            <a:r>
              <a:rPr lang="en-GB" dirty="0" err="1" smtClean="0">
                <a:solidFill>
                  <a:schemeClr val="bg1"/>
                </a:solidFill>
              </a:rPr>
              <a:t>urrent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process of RES integration is ahead of network infrastructure construction, </a:t>
            </a:r>
            <a:r>
              <a:rPr lang="en-GB" dirty="0" err="1" smtClean="0">
                <a:solidFill>
                  <a:schemeClr val="bg1"/>
                </a:solidFill>
              </a:rPr>
              <a:t>th</a:t>
            </a:r>
            <a:r>
              <a:rPr lang="cs-CZ" dirty="0" err="1" smtClean="0">
                <a:solidFill>
                  <a:schemeClr val="bg1"/>
                </a:solidFill>
              </a:rPr>
              <a:t>is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increases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ri</a:t>
            </a:r>
            <a:r>
              <a:rPr lang="en-GB" dirty="0" err="1" smtClean="0">
                <a:solidFill>
                  <a:schemeClr val="bg1"/>
                </a:solidFill>
              </a:rPr>
              <a:t>sk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of a </a:t>
            </a:r>
            <a:r>
              <a:rPr lang="en-GB" dirty="0" smtClean="0">
                <a:solidFill>
                  <a:schemeClr val="bg1"/>
                </a:solidFill>
              </a:rPr>
              <a:t>blackout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Ensuring secure operation is </a:t>
            </a:r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cs-CZ" dirty="0" smtClean="0">
                <a:solidFill>
                  <a:schemeClr val="bg1"/>
                </a:solidFill>
              </a:rPr>
              <a:t>n imperative </a:t>
            </a:r>
            <a:r>
              <a:rPr lang="en-GB" dirty="0" smtClean="0">
                <a:solidFill>
                  <a:schemeClr val="bg1"/>
                </a:solidFill>
              </a:rPr>
              <a:t>for </a:t>
            </a:r>
            <a:r>
              <a:rPr lang="en-GB" dirty="0" smtClean="0">
                <a:solidFill>
                  <a:schemeClr val="bg1"/>
                </a:solidFill>
              </a:rPr>
              <a:t>further market and RES integration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Present development </a:t>
            </a:r>
            <a:r>
              <a:rPr lang="cs-CZ" dirty="0" smtClean="0">
                <a:solidFill>
                  <a:schemeClr val="bg1"/>
                </a:solidFill>
              </a:rPr>
              <a:t>l</a:t>
            </a:r>
            <a:r>
              <a:rPr lang="en-GB" dirty="0" err="1" smtClean="0">
                <a:solidFill>
                  <a:schemeClr val="bg1"/>
                </a:solidFill>
              </a:rPr>
              <a:t>eads</a:t>
            </a:r>
            <a:r>
              <a:rPr lang="en-GB" dirty="0" smtClean="0">
                <a:solidFill>
                  <a:schemeClr val="bg1"/>
                </a:solidFill>
              </a:rPr>
              <a:t> to limitation </a:t>
            </a:r>
            <a:r>
              <a:rPr lang="en-GB" dirty="0" smtClean="0">
                <a:solidFill>
                  <a:schemeClr val="bg1"/>
                </a:solidFill>
              </a:rPr>
              <a:t>of market competition due to competition between different types of </a:t>
            </a:r>
            <a:r>
              <a:rPr lang="en-GB" dirty="0" smtClean="0">
                <a:solidFill>
                  <a:schemeClr val="bg1"/>
                </a:solidFill>
              </a:rPr>
              <a:t>subsidies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err="1" smtClean="0">
                <a:solidFill>
                  <a:schemeClr val="bg1"/>
                </a:solidFill>
              </a:rPr>
              <a:t>TSOs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have</a:t>
            </a:r>
            <a:r>
              <a:rPr lang="cs-CZ" dirty="0" smtClean="0">
                <a:solidFill>
                  <a:schemeClr val="bg1"/>
                </a:solidFill>
              </a:rPr>
              <a:t> to </a:t>
            </a:r>
            <a:r>
              <a:rPr lang="cs-CZ" dirty="0" err="1" smtClean="0">
                <a:solidFill>
                  <a:schemeClr val="bg1"/>
                </a:solidFill>
              </a:rPr>
              <a:t>protect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their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infrastructure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967" y="2463800"/>
            <a:ext cx="7272338" cy="1470025"/>
          </a:xfrm>
        </p:spPr>
        <p:txBody>
          <a:bodyPr>
            <a:normAutofit/>
          </a:bodyPr>
          <a:lstStyle/>
          <a:p>
            <a:r>
              <a:rPr lang="cs-CZ" dirty="0" err="1" smtClean="0">
                <a:cs typeface="Times New Roman" charset="0"/>
              </a:rPr>
              <a:t>Well</a:t>
            </a:r>
            <a:r>
              <a:rPr lang="cs-CZ" dirty="0" smtClean="0">
                <a:cs typeface="Times New Roman" charset="0"/>
              </a:rPr>
              <a:t> </a:t>
            </a:r>
            <a:r>
              <a:rPr lang="cs-CZ" dirty="0" err="1" smtClean="0">
                <a:cs typeface="Times New Roman" charset="0"/>
              </a:rPr>
              <a:t>unbundled</a:t>
            </a:r>
            <a:r>
              <a:rPr lang="cs-CZ" dirty="0" smtClean="0">
                <a:cs typeface="Times New Roman" charset="0"/>
              </a:rPr>
              <a:t> </a:t>
            </a:r>
            <a:r>
              <a:rPr lang="cs-CZ" dirty="0" err="1" smtClean="0">
                <a:cs typeface="Times New Roman" charset="0"/>
              </a:rPr>
              <a:t>connectivity</a:t>
            </a:r>
            <a:endParaRPr lang="en-GB" dirty="0" smtClean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47812" y="3933825"/>
            <a:ext cx="55444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dirty="0" smtClean="0"/>
              <a:t>Zbyněk </a:t>
            </a:r>
            <a:r>
              <a:rPr lang="cs-CZ" dirty="0" err="1" smtClean="0"/>
              <a:t>Boldiš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Member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Board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ČEPS,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a.s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Elektrárenská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774/2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Praha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prstClr val="black"/>
                </a:solidFill>
                <a:hlinkClick r:id="rId4"/>
              </a:rPr>
              <a:t>boldis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@ceps.cz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www.ceps.cz</a:t>
            </a:r>
          </a:p>
        </p:txBody>
      </p:sp>
    </p:spTree>
    <p:extLst>
      <p:ext uri="{BB962C8B-B14F-4D97-AF65-F5344CB8AC3E}">
        <p14:creationId xmlns:p14="http://schemas.microsoft.com/office/powerpoint/2010/main" val="187448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3581400"/>
            <a:ext cx="434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250" indent="-47625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50000"/>
              </a:spcAft>
              <a:buClr>
                <a:srgbClr val="00007D"/>
              </a:buClr>
              <a:buFont typeface="Wingdings" pitchFamily="2" charset="2"/>
              <a:buChar char="è"/>
            </a:pPr>
            <a:endParaRPr lang="en-US" altLang="cs-CZ" sz="3200">
              <a:solidFill>
                <a:srgbClr val="00007D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341438"/>
            <a:ext cx="57469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8913" lvl="1">
              <a:spcBef>
                <a:spcPct val="20000"/>
              </a:spcBef>
              <a:buClr>
                <a:srgbClr val="00007D"/>
              </a:buClr>
              <a:defRPr/>
            </a:pPr>
            <a:endParaRPr lang="cs-CZ" b="1" dirty="0">
              <a:latin typeface="+mn-lt"/>
            </a:endParaRPr>
          </a:p>
          <a:p>
            <a:pPr marL="188913" lvl="1">
              <a:spcBef>
                <a:spcPct val="20000"/>
              </a:spcBef>
              <a:buClr>
                <a:srgbClr val="00007D"/>
              </a:buClr>
              <a:defRPr/>
            </a:pPr>
            <a:r>
              <a:rPr lang="cs-CZ" b="1" dirty="0" err="1" smtClean="0">
                <a:latin typeface="+mn-lt"/>
              </a:rPr>
              <a:t>European</a:t>
            </a:r>
            <a:r>
              <a:rPr lang="cs-CZ" b="1" dirty="0" smtClean="0">
                <a:latin typeface="+mn-lt"/>
              </a:rPr>
              <a:t> Network </a:t>
            </a:r>
            <a:r>
              <a:rPr lang="cs-CZ" b="1" dirty="0" err="1" smtClean="0">
                <a:latin typeface="+mn-lt"/>
              </a:rPr>
              <a:t>of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TSOs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for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electricity</a:t>
            </a:r>
            <a:r>
              <a:rPr lang="cs-CZ" b="1" dirty="0" smtClean="0">
                <a:latin typeface="+mn-lt"/>
              </a:rPr>
              <a:t> </a:t>
            </a:r>
            <a:endParaRPr lang="cs-CZ" b="1" dirty="0" smtClean="0">
              <a:solidFill>
                <a:schemeClr val="tx1"/>
              </a:solidFill>
              <a:latin typeface="+mn-lt"/>
            </a:endParaRPr>
          </a:p>
          <a:p>
            <a:pPr marL="188913" lvl="1">
              <a:spcBef>
                <a:spcPct val="20000"/>
              </a:spcBef>
              <a:buClr>
                <a:srgbClr val="00007D"/>
              </a:buClr>
              <a:defRPr/>
            </a:pPr>
            <a:r>
              <a:rPr lang="en-GB" b="0" dirty="0" smtClean="0">
                <a:solidFill>
                  <a:schemeClr val="tx1"/>
                </a:solidFill>
                <a:latin typeface="+mn-lt"/>
              </a:rPr>
              <a:t>~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500 million </a:t>
            </a:r>
            <a:r>
              <a:rPr lang="cs-CZ" b="0" dirty="0" err="1" smtClean="0">
                <a:solidFill>
                  <a:schemeClr val="tx1"/>
                </a:solidFill>
                <a:latin typeface="+mn-lt"/>
              </a:rPr>
              <a:t>people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b="0" dirty="0" smtClean="0">
                <a:solidFill>
                  <a:schemeClr val="tx1"/>
                </a:solidFill>
                <a:latin typeface="+mn-lt"/>
              </a:rPr>
              <a:t>served</a:t>
            </a:r>
            <a:endParaRPr lang="en-GB" b="0" dirty="0">
              <a:solidFill>
                <a:schemeClr val="tx1"/>
              </a:solidFill>
              <a:latin typeface="+mn-lt"/>
            </a:endParaRPr>
          </a:p>
          <a:p>
            <a:pPr marL="188913" lvl="1">
              <a:spcBef>
                <a:spcPct val="20000"/>
              </a:spcBef>
              <a:buClr>
                <a:srgbClr val="00007D"/>
              </a:buClr>
              <a:buFont typeface="Wingdings" pitchFamily="2" charset="2"/>
              <a:buChar char="Ø"/>
              <a:defRPr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b="0" dirty="0" smtClean="0">
                <a:solidFill>
                  <a:schemeClr val="tx1"/>
                </a:solidFill>
                <a:latin typeface="+mn-lt"/>
              </a:rPr>
              <a:t>650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GW 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g</a:t>
            </a:r>
            <a:r>
              <a:rPr lang="en-GB" b="0" dirty="0" err="1" smtClean="0">
                <a:solidFill>
                  <a:schemeClr val="tx1"/>
                </a:solidFill>
                <a:latin typeface="+mn-lt"/>
              </a:rPr>
              <a:t>eneration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b="0" dirty="0" err="1" smtClean="0">
                <a:solidFill>
                  <a:schemeClr val="tx1"/>
                </a:solidFill>
                <a:latin typeface="+mn-lt"/>
              </a:rPr>
              <a:t>capacity</a:t>
            </a:r>
            <a:endParaRPr lang="en-GB" b="0" dirty="0">
              <a:solidFill>
                <a:schemeClr val="tx1"/>
              </a:solidFill>
              <a:latin typeface="+mn-lt"/>
            </a:endParaRPr>
          </a:p>
          <a:p>
            <a:pPr marL="188913" lvl="1">
              <a:spcBef>
                <a:spcPct val="20000"/>
              </a:spcBef>
              <a:buClr>
                <a:srgbClr val="00007D"/>
              </a:buClr>
              <a:buFont typeface="Wingdings" pitchFamily="2" charset="2"/>
              <a:buChar char="Ø"/>
              <a:defRPr/>
            </a:pPr>
            <a:r>
              <a:rPr lang="cs-CZ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b="0" dirty="0" smtClean="0">
                <a:solidFill>
                  <a:schemeClr val="tx1"/>
                </a:solidFill>
                <a:latin typeface="+mn-lt"/>
              </a:rPr>
              <a:t>230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000 km </a:t>
            </a:r>
            <a:r>
              <a:rPr lang="cs-CZ" b="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b="0" dirty="0" err="1" smtClean="0">
                <a:solidFill>
                  <a:schemeClr val="tx1"/>
                </a:solidFill>
                <a:latin typeface="+mn-lt"/>
              </a:rPr>
              <a:t>high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b="0" dirty="0" err="1" smtClean="0">
                <a:solidFill>
                  <a:schemeClr val="tx1"/>
                </a:solidFill>
                <a:latin typeface="+mn-lt"/>
              </a:rPr>
              <a:t>voltage</a:t>
            </a:r>
            <a:r>
              <a:rPr lang="en-GB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lines</a:t>
            </a:r>
          </a:p>
          <a:p>
            <a:pPr marL="188913" lvl="1">
              <a:spcBef>
                <a:spcPct val="20000"/>
              </a:spcBef>
              <a:buClr>
                <a:srgbClr val="00007D"/>
              </a:buClr>
              <a:defRPr/>
            </a:pPr>
            <a:r>
              <a:rPr lang="en-GB" b="0" dirty="0">
                <a:solidFill>
                  <a:schemeClr val="tx1"/>
                </a:solidFill>
                <a:latin typeface="+mn-lt"/>
              </a:rPr>
              <a:t/>
            </a:r>
            <a:br>
              <a:rPr lang="en-GB" b="0" dirty="0">
                <a:solidFill>
                  <a:schemeClr val="tx1"/>
                </a:solidFill>
                <a:latin typeface="+mn-lt"/>
              </a:rPr>
            </a:br>
            <a:r>
              <a:rPr lang="en-GB" b="0" dirty="0">
                <a:solidFill>
                  <a:schemeClr val="tx1"/>
                </a:solidFill>
                <a:latin typeface="+mn-lt"/>
              </a:rPr>
              <a:t>Demand: 3 000 </a:t>
            </a:r>
            <a:r>
              <a:rPr lang="en-GB" b="0" dirty="0" err="1">
                <a:solidFill>
                  <a:schemeClr val="tx1"/>
                </a:solidFill>
                <a:latin typeface="+mn-lt"/>
              </a:rPr>
              <a:t>TWh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/year</a:t>
            </a:r>
          </a:p>
          <a:p>
            <a:pPr marL="188913" lvl="1">
              <a:spcBef>
                <a:spcPct val="20000"/>
              </a:spcBef>
              <a:buClr>
                <a:srgbClr val="00007D"/>
              </a:buClr>
              <a:defRPr/>
            </a:pPr>
            <a:r>
              <a:rPr lang="cs-CZ" b="0" dirty="0" err="1" smtClean="0">
                <a:solidFill>
                  <a:schemeClr val="tx1"/>
                </a:solidFill>
                <a:latin typeface="+mn-lt"/>
              </a:rPr>
              <a:t>Cross-border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 e</a:t>
            </a:r>
            <a:r>
              <a:rPr lang="en-GB" b="0" dirty="0" err="1" smtClean="0">
                <a:solidFill>
                  <a:schemeClr val="tx1"/>
                </a:solidFill>
                <a:latin typeface="+mn-lt"/>
              </a:rPr>
              <a:t>xchange</a:t>
            </a:r>
            <a:r>
              <a:rPr lang="en-GB" b="0" dirty="0" smtClean="0">
                <a:solidFill>
                  <a:schemeClr val="tx1"/>
                </a:solidFill>
                <a:latin typeface="+mn-lt"/>
              </a:rPr>
              <a:t>: 3</a:t>
            </a:r>
            <a:r>
              <a:rPr lang="cs-CZ" b="0" dirty="0" smtClean="0">
                <a:solidFill>
                  <a:schemeClr val="tx1"/>
                </a:solidFill>
                <a:latin typeface="+mn-lt"/>
              </a:rPr>
              <a:t>8</a:t>
            </a:r>
            <a:r>
              <a:rPr lang="en-GB" b="0" dirty="0" smtClean="0">
                <a:solidFill>
                  <a:schemeClr val="tx1"/>
                </a:solidFill>
                <a:latin typeface="+mn-lt"/>
              </a:rPr>
              <a:t>0 </a:t>
            </a:r>
            <a:r>
              <a:rPr lang="en-GB" b="0" dirty="0" err="1" smtClean="0">
                <a:solidFill>
                  <a:schemeClr val="tx1"/>
                </a:solidFill>
                <a:latin typeface="+mn-lt"/>
              </a:rPr>
              <a:t>TWh</a:t>
            </a:r>
            <a:r>
              <a:rPr lang="en-GB" b="0" dirty="0" smtClean="0">
                <a:solidFill>
                  <a:schemeClr val="tx1"/>
                </a:solidFill>
                <a:latin typeface="+mn-lt"/>
              </a:rPr>
              <a:t>/year</a:t>
            </a:r>
            <a:endParaRPr lang="cs-CZ" b="0" dirty="0" smtClean="0">
              <a:solidFill>
                <a:schemeClr val="tx1"/>
              </a:solidFill>
              <a:latin typeface="+mn-lt"/>
            </a:endParaRPr>
          </a:p>
          <a:p>
            <a:pPr marL="188913" lvl="1">
              <a:spcBef>
                <a:spcPct val="20000"/>
              </a:spcBef>
              <a:buClr>
                <a:srgbClr val="00007D"/>
              </a:buClr>
              <a:defRPr/>
            </a:pPr>
            <a:endParaRPr lang="cs-CZ" dirty="0" smtClean="0">
              <a:latin typeface="+mn-lt"/>
            </a:endParaRPr>
          </a:p>
          <a:p>
            <a:pPr marL="188913" lvl="1">
              <a:spcBef>
                <a:spcPct val="20000"/>
              </a:spcBef>
              <a:buClr>
                <a:srgbClr val="00007D"/>
              </a:buClr>
              <a:defRPr/>
            </a:pPr>
            <a:endParaRPr lang="cs-CZ" dirty="0" smtClean="0">
              <a:latin typeface="+mn-lt"/>
            </a:endParaRPr>
          </a:p>
          <a:p>
            <a:pPr marL="188913" lvl="1">
              <a:spcBef>
                <a:spcPct val="20000"/>
              </a:spcBef>
              <a:buClr>
                <a:srgbClr val="00007D"/>
              </a:buClr>
              <a:defRPr/>
            </a:pPr>
            <a:r>
              <a:rPr lang="cs-CZ" b="1" dirty="0" err="1" smtClean="0">
                <a:solidFill>
                  <a:schemeClr val="tx1"/>
                </a:solidFill>
                <a:latin typeface="+mn-lt"/>
              </a:rPr>
              <a:t>Mission</a:t>
            </a:r>
            <a:endParaRPr lang="cs-CZ" b="1" dirty="0" smtClean="0">
              <a:solidFill>
                <a:schemeClr val="tx1"/>
              </a:solidFill>
              <a:latin typeface="+mn-lt"/>
            </a:endParaRPr>
          </a:p>
          <a:p>
            <a:pPr marL="474663" lvl="1" indent="-285750">
              <a:spcBef>
                <a:spcPct val="20000"/>
              </a:spcBef>
              <a:buClr>
                <a:srgbClr val="00007D"/>
              </a:buClr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+mn-lt"/>
              </a:rPr>
              <a:t>Security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operation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t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ransmision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systems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474663" lvl="1" indent="-285750">
              <a:spcBef>
                <a:spcPct val="20000"/>
              </a:spcBef>
              <a:buClr>
                <a:srgbClr val="00007D"/>
              </a:buClr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+mn-lt"/>
              </a:rPr>
              <a:t>Adequacy</a:t>
            </a:r>
            <a:r>
              <a:rPr lang="cs-CZ" dirty="0" smtClean="0">
                <a:latin typeface="+mn-lt"/>
              </a:rPr>
              <a:t> (</a:t>
            </a:r>
            <a:r>
              <a:rPr lang="cs-CZ" dirty="0" err="1" smtClean="0">
                <a:latin typeface="+mn-lt"/>
              </a:rPr>
              <a:t>development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of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power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systems</a:t>
            </a:r>
            <a:r>
              <a:rPr lang="cs-CZ" dirty="0" smtClean="0">
                <a:latin typeface="+mn-lt"/>
              </a:rPr>
              <a:t>)</a:t>
            </a:r>
          </a:p>
          <a:p>
            <a:pPr marL="474663" lvl="1" indent="-285750">
              <a:spcBef>
                <a:spcPct val="20000"/>
              </a:spcBef>
              <a:buClr>
                <a:srgbClr val="00007D"/>
              </a:buClr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Market (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integration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transparency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474663" lvl="1" indent="-285750">
              <a:spcBef>
                <a:spcPct val="20000"/>
              </a:spcBef>
              <a:buClr>
                <a:srgbClr val="00007D"/>
              </a:buClr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+mn-lt"/>
              </a:rPr>
              <a:t>Sustainability</a:t>
            </a:r>
            <a:r>
              <a:rPr lang="cs-CZ" dirty="0" smtClean="0">
                <a:latin typeface="+mn-lt"/>
              </a:rPr>
              <a:t> (</a:t>
            </a:r>
            <a:r>
              <a:rPr lang="cs-CZ" dirty="0" err="1" smtClean="0">
                <a:latin typeface="+mn-lt"/>
              </a:rPr>
              <a:t>secure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integration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of</a:t>
            </a:r>
            <a:r>
              <a:rPr lang="cs-CZ" dirty="0" smtClean="0">
                <a:latin typeface="+mn-lt"/>
              </a:rPr>
              <a:t> RES)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188913" lvl="1">
              <a:spcBef>
                <a:spcPct val="20000"/>
              </a:spcBef>
              <a:buClr>
                <a:srgbClr val="00007D"/>
              </a:buClr>
              <a:defRPr/>
            </a:pPr>
            <a:endParaRPr lang="en-GB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8437" name="Freeform 3879"/>
          <p:cNvSpPr>
            <a:spLocks/>
          </p:cNvSpPr>
          <p:nvPr/>
        </p:nvSpPr>
        <p:spPr bwMode="auto">
          <a:xfrm>
            <a:off x="6275388" y="4922838"/>
            <a:ext cx="84137" cy="96837"/>
          </a:xfrm>
          <a:custGeom>
            <a:avLst/>
            <a:gdLst>
              <a:gd name="T0" fmla="*/ 2147483647 w 53"/>
              <a:gd name="T1" fmla="*/ 2147483647 h 61"/>
              <a:gd name="T2" fmla="*/ 2147483647 w 53"/>
              <a:gd name="T3" fmla="*/ 2147483647 h 61"/>
              <a:gd name="T4" fmla="*/ 2147483647 w 53"/>
              <a:gd name="T5" fmla="*/ 2147483647 h 61"/>
              <a:gd name="T6" fmla="*/ 2147483647 w 53"/>
              <a:gd name="T7" fmla="*/ 2147483647 h 61"/>
              <a:gd name="T8" fmla="*/ 2147483647 w 53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61"/>
              <a:gd name="T17" fmla="*/ 53 w 53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61">
                <a:moveTo>
                  <a:pt x="4" y="4"/>
                </a:moveTo>
                <a:cubicBezTo>
                  <a:pt x="12" y="28"/>
                  <a:pt x="0" y="0"/>
                  <a:pt x="16" y="16"/>
                </a:cubicBezTo>
                <a:cubicBezTo>
                  <a:pt x="18" y="18"/>
                  <a:pt x="17" y="23"/>
                  <a:pt x="19" y="25"/>
                </a:cubicBezTo>
                <a:cubicBezTo>
                  <a:pt x="31" y="37"/>
                  <a:pt x="35" y="37"/>
                  <a:pt x="49" y="40"/>
                </a:cubicBezTo>
                <a:cubicBezTo>
                  <a:pt x="53" y="53"/>
                  <a:pt x="46" y="49"/>
                  <a:pt x="46" y="61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8439" name="Title 139"/>
          <p:cNvSpPr>
            <a:spLocks noGrp="1"/>
          </p:cNvSpPr>
          <p:nvPr>
            <p:ph type="title"/>
          </p:nvPr>
        </p:nvSpPr>
        <p:spPr>
          <a:xfrm>
            <a:off x="179388" y="260350"/>
            <a:ext cx="7656498" cy="1143000"/>
          </a:xfrm>
        </p:spPr>
        <p:txBody>
          <a:bodyPr/>
          <a:lstStyle/>
          <a:p>
            <a:r>
              <a:rPr lang="en-US" altLang="cs-CZ" dirty="0" smtClean="0"/>
              <a:t>ENTSO-E: 4</a:t>
            </a:r>
            <a:r>
              <a:rPr lang="cs-CZ" altLang="cs-CZ" dirty="0" smtClean="0"/>
              <a:t>1</a:t>
            </a:r>
            <a:r>
              <a:rPr lang="en-US" altLang="cs-CZ" dirty="0" smtClean="0"/>
              <a:t> TSOs from 34 countries</a:t>
            </a:r>
          </a:p>
        </p:txBody>
      </p:sp>
      <p:grpSp>
        <p:nvGrpSpPr>
          <p:cNvPr id="139" name="Skupina 138"/>
          <p:cNvGrpSpPr/>
          <p:nvPr/>
        </p:nvGrpSpPr>
        <p:grpSpPr>
          <a:xfrm>
            <a:off x="4256970" y="948124"/>
            <a:ext cx="3520119" cy="4094625"/>
            <a:chOff x="736862" y="555800"/>
            <a:chExt cx="4219053" cy="4934625"/>
          </a:xfrm>
        </p:grpSpPr>
        <p:pic>
          <p:nvPicPr>
            <p:cNvPr id="140" name="Picture 2" descr="C:\Users\lenka\Desktop\FINAL_CEPS_IKONKY\MAPY_ČEPS_ČERVENÁ\mapa_norsko_červená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79087" y="555800"/>
              <a:ext cx="2611204" cy="2183851"/>
            </a:xfrm>
            <a:prstGeom prst="rect">
              <a:avLst/>
            </a:prstGeom>
            <a:noFill/>
          </p:spPr>
        </p:pic>
        <p:pic>
          <p:nvPicPr>
            <p:cNvPr id="141" name="Picture 3" descr="C:\Users\lenka\Desktop\FINAL_CEPS_IKONKY\MAPY_ČEPS_ČERVENÁ\mapa_švédsko_červená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80733" y="923473"/>
              <a:ext cx="1349061" cy="2165744"/>
            </a:xfrm>
            <a:prstGeom prst="rect">
              <a:avLst/>
            </a:prstGeom>
            <a:noFill/>
          </p:spPr>
        </p:pic>
        <p:pic>
          <p:nvPicPr>
            <p:cNvPr id="142" name="Picture 4" descr="C:\Users\lenka\Desktop\FINAL_CEPS_IKONKY\MAPY_ČEPS_ČERVENÁ\mapa_finsko_červená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833206" y="771824"/>
              <a:ext cx="1122709" cy="1689496"/>
            </a:xfrm>
            <a:prstGeom prst="rect">
              <a:avLst/>
            </a:prstGeom>
            <a:noFill/>
          </p:spPr>
        </p:pic>
        <p:pic>
          <p:nvPicPr>
            <p:cNvPr id="143" name="Picture 6" descr="C:\Users\lenka\Desktop\FINAL_CEPS_IKONKY\MAPY_ČEPS_ČERVENÁ\mapa_estonsko_červená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087419" y="2430363"/>
              <a:ext cx="497977" cy="336813"/>
            </a:xfrm>
            <a:prstGeom prst="rect">
              <a:avLst/>
            </a:prstGeom>
            <a:noFill/>
          </p:spPr>
        </p:pic>
        <p:pic>
          <p:nvPicPr>
            <p:cNvPr id="144" name="Picture 7" descr="C:\Users\lenka\Desktop\FINAL_CEPS_IKONKY\MAPY_ČEPS_ČERVENÁ\mapa_lotyšsko_červená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858548" y="2673261"/>
              <a:ext cx="737004" cy="371219"/>
            </a:xfrm>
            <a:prstGeom prst="rect">
              <a:avLst/>
            </a:prstGeom>
            <a:noFill/>
          </p:spPr>
        </p:pic>
        <p:pic>
          <p:nvPicPr>
            <p:cNvPr id="145" name="Picture 8" descr="C:\Users\lenka\Desktop\FINAL_CEPS_IKONKY\MAPY_ČEPS_ČERVENÁ\mapa_litva_červená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856586" y="2902760"/>
              <a:ext cx="584896" cy="392949"/>
            </a:xfrm>
            <a:prstGeom prst="rect">
              <a:avLst/>
            </a:prstGeom>
            <a:noFill/>
          </p:spPr>
        </p:pic>
        <p:pic>
          <p:nvPicPr>
            <p:cNvPr id="147" name="Picture 10" descr="C:\Users\lenka\Desktop\FINAL_CEPS_IKONKY\MAPY_ČEPS_ČERVENÁ\mapa_irsko_červená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36862" y="2825159"/>
              <a:ext cx="593950" cy="552302"/>
            </a:xfrm>
            <a:prstGeom prst="rect">
              <a:avLst/>
            </a:prstGeom>
            <a:noFill/>
          </p:spPr>
        </p:pic>
        <p:pic>
          <p:nvPicPr>
            <p:cNvPr id="148" name="Picture 11" descr="C:\Users\lenka\Desktop\FINAL_CEPS_IKONKY\MAPY_ČEPS_ČERVENÁ\mapa_velká_británie_červená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13345" y="2350835"/>
              <a:ext cx="963357" cy="1240413"/>
            </a:xfrm>
            <a:prstGeom prst="rect">
              <a:avLst/>
            </a:prstGeom>
            <a:noFill/>
          </p:spPr>
        </p:pic>
        <p:pic>
          <p:nvPicPr>
            <p:cNvPr id="149" name="Picture 12" descr="C:\Users\lenka\Desktop\FINAL_CEPS_IKONKY\MAPY_ČEPS_ČERVENÁ\mapa_dánsko_červená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613334" y="2728191"/>
              <a:ext cx="434597" cy="458138"/>
            </a:xfrm>
            <a:prstGeom prst="rect">
              <a:avLst/>
            </a:prstGeom>
            <a:noFill/>
          </p:spPr>
        </p:pic>
        <p:pic>
          <p:nvPicPr>
            <p:cNvPr id="150" name="Picture 13" descr="C:\Users\lenka\Desktop\FINAL_CEPS_IKONKY\MAPY_ČEPS_ČERVENÁ\mapa_holandsko_červená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31502" y="3309022"/>
              <a:ext cx="374840" cy="374840"/>
            </a:xfrm>
            <a:prstGeom prst="rect">
              <a:avLst/>
            </a:prstGeom>
            <a:noFill/>
          </p:spPr>
        </p:pic>
        <p:pic>
          <p:nvPicPr>
            <p:cNvPr id="151" name="Picture 14" descr="C:\Users\lenka\Desktop\FINAL_CEPS_IKONKY\MAPY_ČEPS_ČERVENÁ\mapa_polsko_červená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175457" y="3121733"/>
              <a:ext cx="1015870" cy="820302"/>
            </a:xfrm>
            <a:prstGeom prst="rect">
              <a:avLst/>
            </a:prstGeom>
            <a:noFill/>
          </p:spPr>
        </p:pic>
        <p:pic>
          <p:nvPicPr>
            <p:cNvPr id="153" name="Picture 16" descr="C:\Users\lenka\Desktop\FINAL_CEPS_IKONKY\MAPY_ČEPS_ČERVENÁ\mapa_belgie_červená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019430" y="3564116"/>
              <a:ext cx="400192" cy="282488"/>
            </a:xfrm>
            <a:prstGeom prst="rect">
              <a:avLst/>
            </a:prstGeom>
            <a:noFill/>
          </p:spPr>
        </p:pic>
        <p:pic>
          <p:nvPicPr>
            <p:cNvPr id="154" name="Picture 17" descr="C:\Users\lenka\Desktop\FINAL_CEPS_IKONKY\MAPY_ČEPS_ČERVENÁ\mapa_lucembursko_červená.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327352" y="3745574"/>
              <a:ext cx="90541" cy="101406"/>
            </a:xfrm>
            <a:prstGeom prst="rect">
              <a:avLst/>
            </a:prstGeom>
            <a:noFill/>
          </p:spPr>
        </p:pic>
        <p:pic>
          <p:nvPicPr>
            <p:cNvPr id="155" name="Picture 19" descr="C:\Users\lenka\Desktop\FINAL_CEPS_IKONKY\MAPY_ČEPS_ČERVENÁ\mapa_německo_červená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345157" y="3104803"/>
              <a:ext cx="914464" cy="1050277"/>
            </a:xfrm>
            <a:prstGeom prst="rect">
              <a:avLst/>
            </a:prstGeom>
            <a:noFill/>
          </p:spPr>
        </p:pic>
        <p:pic>
          <p:nvPicPr>
            <p:cNvPr id="156" name="Picture 20" descr="C:\Users\lenka\Desktop\FINAL_CEPS_IKONKY\MAPY_ČEPS_ČERVENÁ\mapa_česká_republika_červená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986123" y="3618800"/>
              <a:ext cx="650085" cy="382084"/>
            </a:xfrm>
            <a:prstGeom prst="rect">
              <a:avLst/>
            </a:prstGeom>
            <a:noFill/>
          </p:spPr>
        </p:pic>
        <p:pic>
          <p:nvPicPr>
            <p:cNvPr id="157" name="Picture 21" descr="C:\Users\lenka\Desktop\FINAL_CEPS_IKONKY\MAPY_ČEPS_ČERVENÁ\mapa_slovensko_červená.png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430468" y="3814650"/>
              <a:ext cx="586706" cy="324136"/>
            </a:xfrm>
            <a:prstGeom prst="rect">
              <a:avLst/>
            </a:prstGeom>
            <a:noFill/>
          </p:spPr>
        </p:pic>
        <p:pic>
          <p:nvPicPr>
            <p:cNvPr id="158" name="Picture 22" descr="C:\Users\lenka\Desktop\FINAL_CEPS_IKONKY\MAPY_ČEPS_ČERVENÁ\mapa_rakousko_červená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03725" y="3921478"/>
              <a:ext cx="778654" cy="340434"/>
            </a:xfrm>
            <a:prstGeom prst="rect">
              <a:avLst/>
            </a:prstGeom>
            <a:noFill/>
          </p:spPr>
        </p:pic>
        <p:pic>
          <p:nvPicPr>
            <p:cNvPr id="159" name="Picture 23" descr="C:\Users\lenka\Desktop\FINAL_CEPS_IKONKY\MAPY_ČEPS_ČERVENÁ\mapa_švýcarsko_červená.png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367746" y="4048253"/>
              <a:ext cx="458138" cy="287921"/>
            </a:xfrm>
            <a:prstGeom prst="rect">
              <a:avLst/>
            </a:prstGeom>
            <a:noFill/>
          </p:spPr>
        </p:pic>
        <p:pic>
          <p:nvPicPr>
            <p:cNvPr id="160" name="Picture 27" descr="C:\Users\lenka\Desktop\FINAL_CEPS_IKONKY\MAPY_ČEPS_ČERVENÁ\mapa_itálie_čevená.png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44477" y="4137275"/>
              <a:ext cx="1171600" cy="1303791"/>
            </a:xfrm>
            <a:prstGeom prst="rect">
              <a:avLst/>
            </a:prstGeom>
            <a:noFill/>
          </p:spPr>
        </p:pic>
        <p:pic>
          <p:nvPicPr>
            <p:cNvPr id="161" name="Picture 28" descr="C:\Users\lenka\Desktop\FINAL_CEPS_IKONKY\MAPY_ČEPS_ČERVENÁ\mapa_portugalsko_červená.png"/>
            <p:cNvPicPr>
              <a:picLocks noChangeAspect="1" noChangeArrowheads="1"/>
            </p:cNvPicPr>
            <p:nvPr/>
          </p:nvPicPr>
          <p:blipFill>
            <a:blip r:embed="rId2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5367" y="4755201"/>
              <a:ext cx="347677" cy="622923"/>
            </a:xfrm>
            <a:prstGeom prst="rect">
              <a:avLst/>
            </a:prstGeom>
            <a:noFill/>
          </p:spPr>
        </p:pic>
        <p:pic>
          <p:nvPicPr>
            <p:cNvPr id="162" name="Picture 30" descr="C:\Users\lenka\Desktop\FINAL_CEPS_IKONKY\MAPY_ČEPS_ČERVENÁ\mapa_francie_červená.png"/>
            <p:cNvPicPr>
              <a:picLocks noChangeAspect="1" noChangeArrowheads="1"/>
            </p:cNvPicPr>
            <p:nvPr/>
          </p:nvPicPr>
          <p:blipFill>
            <a:blip r:embed="rId2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83689" y="3630253"/>
              <a:ext cx="1296548" cy="1126331"/>
            </a:xfrm>
            <a:prstGeom prst="rect">
              <a:avLst/>
            </a:prstGeom>
            <a:noFill/>
          </p:spPr>
        </p:pic>
        <p:pic>
          <p:nvPicPr>
            <p:cNvPr id="163" name="Picture 31" descr="C:\Users\lenka\Desktop\FINAL_CEPS_IKONKY\MAPY_ČEPS_ČERVENÁ\mapa_španělsko_červená.png"/>
            <p:cNvPicPr>
              <a:picLocks noChangeAspect="1" noChangeArrowheads="1"/>
            </p:cNvPicPr>
            <p:nvPr/>
          </p:nvPicPr>
          <p:blipFill>
            <a:blip r:embed="rId2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32368" y="4545176"/>
              <a:ext cx="1280250" cy="945249"/>
            </a:xfrm>
            <a:prstGeom prst="rect">
              <a:avLst/>
            </a:prstGeom>
            <a:noFill/>
          </p:spPr>
        </p:pic>
        <p:pic>
          <p:nvPicPr>
            <p:cNvPr id="166" name="Picture 34" descr="C:\Users\lenka\Desktop\FINAL_CEPS_IKONKY\MAPY_ČEPS_ČERVENÁ\mapa_maďarsko_červená.png"/>
            <p:cNvPicPr>
              <a:picLocks noChangeAspect="1" noChangeArrowheads="1"/>
            </p:cNvPicPr>
            <p:nvPr/>
          </p:nvPicPr>
          <p:blipFill>
            <a:blip r:embed="rId2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382104" y="3957087"/>
              <a:ext cx="671814" cy="385704"/>
            </a:xfrm>
            <a:prstGeom prst="rect">
              <a:avLst/>
            </a:prstGeom>
            <a:noFill/>
          </p:spPr>
        </p:pic>
        <p:pic>
          <p:nvPicPr>
            <p:cNvPr id="167" name="Picture 35" descr="C:\Users\lenka\Desktop\FINAL_CEPS_IKONKY\MAPY_ČEPS_ČERVENÁ\mapa_slovinsko_červená.png"/>
            <p:cNvPicPr>
              <a:picLocks noChangeAspect="1" noChangeArrowheads="1"/>
            </p:cNvPicPr>
            <p:nvPr/>
          </p:nvPicPr>
          <p:blipFill>
            <a:blip r:embed="rId2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056986" y="4152938"/>
              <a:ext cx="358542" cy="211866"/>
            </a:xfrm>
            <a:prstGeom prst="rect">
              <a:avLst/>
            </a:prstGeom>
            <a:noFill/>
          </p:spPr>
        </p:pic>
        <p:pic>
          <p:nvPicPr>
            <p:cNvPr id="168" name="Picture 36" descr="C:\Users\lenka\Desktop\FINAL_CEPS_IKONKY\MAPY_ČEPS_ČERVENÁ\mapa_chorvatsko_červená.png"/>
            <p:cNvPicPr>
              <a:picLocks noChangeAspect="1" noChangeArrowheads="1"/>
            </p:cNvPicPr>
            <p:nvPr/>
          </p:nvPicPr>
          <p:blipFill>
            <a:blip r:embed="rId2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129405" y="4206353"/>
              <a:ext cx="586706" cy="456327"/>
            </a:xfrm>
            <a:prstGeom prst="rect">
              <a:avLst/>
            </a:prstGeom>
            <a:noFill/>
          </p:spPr>
        </p:pic>
        <p:pic>
          <p:nvPicPr>
            <p:cNvPr id="169" name="Picture 37" descr="C:\Users\lenka\Desktop\FINAL_CEPS_IKONKY\MAPY_ČEPS_ČERVENÁ\mapa_bosna a hecegovina_červená.png"/>
            <p:cNvPicPr>
              <a:picLocks noChangeAspect="1" noChangeArrowheads="1"/>
            </p:cNvPicPr>
            <p:nvPr/>
          </p:nvPicPr>
          <p:blipFill>
            <a:blip r:embed="rId2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342215" y="4366593"/>
              <a:ext cx="411057" cy="351300"/>
            </a:xfrm>
            <a:prstGeom prst="rect">
              <a:avLst/>
            </a:prstGeom>
            <a:noFill/>
          </p:spPr>
        </p:pic>
        <p:pic>
          <p:nvPicPr>
            <p:cNvPr id="170" name="Picture 38" descr="C:\Users\lenka\Desktop\FINAL_CEPS_IKONKY\MAPY_ČEPS_ČERVENÁ\mapa_srbsko_červená.png"/>
            <p:cNvPicPr>
              <a:picLocks noChangeAspect="1" noChangeArrowheads="1"/>
            </p:cNvPicPr>
            <p:nvPr/>
          </p:nvPicPr>
          <p:blipFill>
            <a:blip r:embed="rId2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644894" y="4248846"/>
              <a:ext cx="445462" cy="545058"/>
            </a:xfrm>
            <a:prstGeom prst="rect">
              <a:avLst/>
            </a:prstGeom>
            <a:noFill/>
          </p:spPr>
        </p:pic>
        <p:pic>
          <p:nvPicPr>
            <p:cNvPr id="171" name="Picture 39" descr="C:\Users\lenka\Desktop\FINAL_CEPS_IKONKY\MAPY_ČEPS_ČERVENÁ\mapa_rumunsko_červená.png"/>
            <p:cNvPicPr>
              <a:picLocks noChangeAspect="1" noChangeArrowheads="1"/>
            </p:cNvPicPr>
            <p:nvPr/>
          </p:nvPicPr>
          <p:blipFill>
            <a:blip r:embed="rId3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79912" y="4005064"/>
              <a:ext cx="952492" cy="590327"/>
            </a:xfrm>
            <a:prstGeom prst="rect">
              <a:avLst/>
            </a:prstGeom>
            <a:noFill/>
          </p:spPr>
        </p:pic>
        <p:pic>
          <p:nvPicPr>
            <p:cNvPr id="172" name="Picture 40" descr="C:\Users\lenka\Desktop\FINAL_CEPS_IKONKY\MAPY_ČEPS_ČERVENÁ\mapa_černá_hora_červená.png"/>
            <p:cNvPicPr>
              <a:picLocks noChangeAspect="1" noChangeArrowheads="1"/>
            </p:cNvPicPr>
            <p:nvPr/>
          </p:nvPicPr>
          <p:blipFill>
            <a:blip r:embed="rId3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609284" y="4572110"/>
              <a:ext cx="219110" cy="188325"/>
            </a:xfrm>
            <a:prstGeom prst="rect">
              <a:avLst/>
            </a:prstGeom>
            <a:noFill/>
          </p:spPr>
        </p:pic>
        <p:pic>
          <p:nvPicPr>
            <p:cNvPr id="174" name="Picture 42" descr="C:\Users\lenka\Desktop\FINAL_CEPS_IKONKY\MAPY_ČEPS_ČERVENÁ\mapa_bulharsko_červená.png"/>
            <p:cNvPicPr>
              <a:picLocks noChangeAspect="1" noChangeArrowheads="1"/>
            </p:cNvPicPr>
            <p:nvPr/>
          </p:nvPicPr>
          <p:blipFill>
            <a:blip r:embed="rId3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000986" y="4509030"/>
              <a:ext cx="630166" cy="382084"/>
            </a:xfrm>
            <a:prstGeom prst="rect">
              <a:avLst/>
            </a:prstGeom>
            <a:noFill/>
          </p:spPr>
        </p:pic>
        <p:pic>
          <p:nvPicPr>
            <p:cNvPr id="175" name="Picture 43" descr="C:\Users\lenka\Desktop\FINAL_CEPS_IKONKY\MAPY_ČEPS_ČERVENÁ\mapa_makedonie_červená.png"/>
            <p:cNvPicPr>
              <a:picLocks noChangeAspect="1" noChangeArrowheads="1"/>
            </p:cNvPicPr>
            <p:nvPr/>
          </p:nvPicPr>
          <p:blipFill>
            <a:blip r:embed="rId3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805136" y="4707023"/>
              <a:ext cx="257137" cy="204622"/>
            </a:xfrm>
            <a:prstGeom prst="rect">
              <a:avLst/>
            </a:prstGeom>
            <a:noFill/>
          </p:spPr>
        </p:pic>
        <p:pic>
          <p:nvPicPr>
            <p:cNvPr id="176" name="Picture 44" descr="C:\Users\lenka\Desktop\FINAL_CEPS_IKONKY\MAPY_ČEPS_ČERVENÁ\mapa_řecko_červená.png"/>
            <p:cNvPicPr>
              <a:picLocks noChangeAspect="1" noChangeArrowheads="1"/>
            </p:cNvPicPr>
            <p:nvPr/>
          </p:nvPicPr>
          <p:blipFill>
            <a:blip r:embed="rId3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51721" y="4760436"/>
              <a:ext cx="733382" cy="66819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17862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Requirements</a:t>
            </a:r>
            <a:r>
              <a:rPr lang="en-US" dirty="0" smtClean="0"/>
              <a:t> </a:t>
            </a:r>
            <a:r>
              <a:rPr lang="en-US" dirty="0"/>
              <a:t>for the energy sector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cs-CZ" sz="2400" dirty="0" smtClean="0"/>
              <a:t>To </a:t>
            </a:r>
            <a:r>
              <a:rPr lang="cs-CZ" sz="2400" dirty="0" err="1" smtClean="0"/>
              <a:t>ensure</a:t>
            </a:r>
            <a:r>
              <a:rPr lang="cs-CZ" sz="2400" dirty="0" smtClean="0"/>
              <a:t> </a:t>
            </a:r>
            <a:r>
              <a:rPr lang="cs-CZ" sz="2400" dirty="0" err="1" smtClean="0"/>
              <a:t>secure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 smtClean="0"/>
              <a:t>stabl</a:t>
            </a:r>
            <a:r>
              <a:rPr lang="cs-CZ" sz="2400" dirty="0" smtClean="0"/>
              <a:t>e </a:t>
            </a:r>
            <a:r>
              <a:rPr lang="en-US" sz="2400" dirty="0" smtClean="0"/>
              <a:t>energy </a:t>
            </a:r>
            <a:r>
              <a:rPr lang="en-US" sz="2400" dirty="0"/>
              <a:t>supply</a:t>
            </a:r>
            <a:endParaRPr lang="cs-CZ" sz="2400" dirty="0"/>
          </a:p>
          <a:p>
            <a:pPr marL="342900" lvl="1" indent="-342900">
              <a:buFont typeface="Wingdings" pitchFamily="2" charset="2"/>
              <a:buChar char="§"/>
            </a:pPr>
            <a:endParaRPr lang="cs-CZ" sz="2400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cs-CZ" sz="2400" dirty="0" smtClean="0"/>
              <a:t>To </a:t>
            </a:r>
            <a:r>
              <a:rPr lang="cs-CZ" sz="2400" dirty="0" err="1" smtClean="0"/>
              <a:t>promote</a:t>
            </a:r>
            <a:r>
              <a:rPr lang="cs-CZ" sz="2400" dirty="0" smtClean="0"/>
              <a:t> c</a:t>
            </a:r>
            <a:r>
              <a:rPr lang="en-US" sz="2400" dirty="0" err="1" smtClean="0"/>
              <a:t>ompetitive</a:t>
            </a:r>
            <a:r>
              <a:rPr lang="en-US" sz="2400" dirty="0" smtClean="0"/>
              <a:t> </a:t>
            </a:r>
            <a:r>
              <a:rPr lang="en-US" sz="2400" dirty="0"/>
              <a:t>energy prices </a:t>
            </a:r>
            <a:r>
              <a:rPr lang="cs-CZ" sz="2400" dirty="0" smtClean="0"/>
              <a:t>by </a:t>
            </a:r>
            <a:r>
              <a:rPr lang="cs-CZ" sz="2400" dirty="0" err="1" smtClean="0"/>
              <a:t>supporting</a:t>
            </a:r>
            <a:r>
              <a:rPr lang="cs-CZ" sz="2400" dirty="0" smtClean="0"/>
              <a:t> a </a:t>
            </a:r>
            <a:r>
              <a:rPr lang="en-US" sz="2400" dirty="0" smtClean="0"/>
              <a:t>functioning </a:t>
            </a:r>
            <a:r>
              <a:rPr lang="en-US" sz="2400" dirty="0"/>
              <a:t>EU energy </a:t>
            </a:r>
            <a:r>
              <a:rPr lang="en-US" sz="2400" dirty="0" smtClean="0"/>
              <a:t>market</a:t>
            </a:r>
            <a:endParaRPr lang="cs-CZ" sz="2400" dirty="0"/>
          </a:p>
          <a:p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embody</a:t>
            </a:r>
            <a:r>
              <a:rPr lang="cs-CZ" dirty="0" smtClean="0"/>
              <a:t> e</a:t>
            </a:r>
            <a:r>
              <a:rPr lang="en-US" dirty="0" err="1" smtClean="0"/>
              <a:t>nvironmental</a:t>
            </a:r>
            <a:r>
              <a:rPr lang="en-US" dirty="0" smtClean="0"/>
              <a:t> sustainability</a:t>
            </a:r>
            <a:endParaRPr lang="cs-CZ" dirty="0"/>
          </a:p>
          <a:p>
            <a:pPr marL="342900" lvl="1" indent="-342900">
              <a:buFont typeface="Wingdings" pitchFamily="2" charset="2"/>
              <a:buChar char="§"/>
            </a:pPr>
            <a:endParaRPr lang="cs-CZ" sz="2400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cs-CZ" sz="2400" dirty="0" smtClean="0"/>
              <a:t>To </a:t>
            </a:r>
            <a:r>
              <a:rPr lang="cs-CZ" sz="2400" dirty="0" err="1" smtClean="0"/>
              <a:t>protect</a:t>
            </a:r>
            <a:r>
              <a:rPr lang="cs-CZ" sz="2400" dirty="0" smtClean="0"/>
              <a:t> c</a:t>
            </a:r>
            <a:r>
              <a:rPr lang="en-US" sz="2400" dirty="0" err="1" smtClean="0"/>
              <a:t>ritical</a:t>
            </a:r>
            <a:r>
              <a:rPr lang="en-US" sz="2400" dirty="0" smtClean="0"/>
              <a:t> </a:t>
            </a:r>
            <a:r>
              <a:rPr lang="en-US" sz="2400" dirty="0"/>
              <a:t>infrastructure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7115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7" y="260350"/>
            <a:ext cx="7582040" cy="1143000"/>
          </a:xfrm>
        </p:spPr>
        <p:txBody>
          <a:bodyPr/>
          <a:lstStyle/>
          <a:p>
            <a:pPr lvl="1"/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S</a:t>
            </a:r>
            <a:r>
              <a:rPr lang="cs-CZ" dirty="0" err="1" smtClean="0"/>
              <a:t>ecure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stabl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/>
              <a:t>energy </a:t>
            </a:r>
            <a:r>
              <a:rPr lang="en-US" dirty="0" smtClean="0"/>
              <a:t>supply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grids in continental EU </a:t>
            </a:r>
            <a:r>
              <a:rPr lang="cs-CZ" dirty="0" smtClean="0"/>
              <a:t>are </a:t>
            </a:r>
            <a:r>
              <a:rPr lang="en-US" dirty="0" smtClean="0"/>
              <a:t>synchronously connected</a:t>
            </a:r>
            <a:r>
              <a:rPr lang="cs-CZ" dirty="0" smtClean="0"/>
              <a:t> =</a:t>
            </a:r>
            <a:r>
              <a:rPr lang="en-US" dirty="0" smtClean="0"/>
              <a:t> </a:t>
            </a:r>
            <a:r>
              <a:rPr lang="en-US" dirty="0" smtClean="0"/>
              <a:t>1 physical system</a:t>
            </a:r>
          </a:p>
          <a:p>
            <a:r>
              <a:rPr lang="en-US" dirty="0" smtClean="0"/>
              <a:t>Production and demand of electricity have to </a:t>
            </a:r>
            <a:r>
              <a:rPr lang="cs-CZ" dirty="0" err="1" smtClean="0"/>
              <a:t>exactly</a:t>
            </a:r>
            <a:r>
              <a:rPr lang="cs-CZ" dirty="0" smtClean="0"/>
              <a:t> </a:t>
            </a:r>
            <a:r>
              <a:rPr lang="en-US" dirty="0" smtClean="0"/>
              <a:t>match every </a:t>
            </a:r>
            <a:r>
              <a:rPr lang="en-US" dirty="0" smtClean="0"/>
              <a:t>second</a:t>
            </a:r>
          </a:p>
          <a:p>
            <a:r>
              <a:rPr lang="cs-CZ" dirty="0" smtClean="0"/>
              <a:t>Major </a:t>
            </a:r>
            <a:r>
              <a:rPr lang="cs-CZ" dirty="0" err="1" smtClean="0"/>
              <a:t>challenges</a:t>
            </a:r>
            <a:r>
              <a:rPr lang="cs-CZ" dirty="0" smtClean="0"/>
              <a:t>:</a:t>
            </a:r>
          </a:p>
          <a:p>
            <a:pPr lvl="1"/>
            <a:r>
              <a:rPr lang="en-US" dirty="0" smtClean="0"/>
              <a:t>Capacity </a:t>
            </a:r>
            <a:r>
              <a:rPr lang="en-US" dirty="0" smtClean="0"/>
              <a:t>of transmission systems is </a:t>
            </a:r>
            <a:r>
              <a:rPr lang="en-US" dirty="0" smtClean="0"/>
              <a:t>not </a:t>
            </a:r>
            <a:r>
              <a:rPr lang="cs-CZ" dirty="0" err="1" smtClean="0"/>
              <a:t>unlimited</a:t>
            </a:r>
            <a:endParaRPr lang="en-US" dirty="0" smtClean="0"/>
          </a:p>
          <a:p>
            <a:pPr lvl="1"/>
            <a:r>
              <a:rPr lang="en-US" dirty="0" smtClean="0"/>
              <a:t>NIMBY: new lines </a:t>
            </a:r>
            <a:r>
              <a:rPr lang="cs-CZ" dirty="0" err="1" smtClean="0"/>
              <a:t>require</a:t>
            </a:r>
            <a:r>
              <a:rPr lang="cs-CZ" dirty="0" smtClean="0"/>
              <a:t> </a:t>
            </a:r>
            <a:r>
              <a:rPr lang="en-US" dirty="0" smtClean="0"/>
              <a:t>10–15</a:t>
            </a:r>
            <a:r>
              <a:rPr lang="cs-CZ" dirty="0" smtClean="0"/>
              <a:t>+ </a:t>
            </a:r>
            <a:r>
              <a:rPr lang="en-US" dirty="0" smtClean="0"/>
              <a:t>years</a:t>
            </a:r>
            <a:endParaRPr lang="en-US" dirty="0" smtClean="0"/>
          </a:p>
          <a:p>
            <a:pPr lvl="1"/>
            <a:r>
              <a:rPr lang="cs-CZ" dirty="0" smtClean="0"/>
              <a:t>Boom </a:t>
            </a:r>
            <a:r>
              <a:rPr lang="cs-CZ" dirty="0" err="1" smtClean="0"/>
              <a:t>of</a:t>
            </a:r>
            <a:r>
              <a:rPr lang="cs-CZ" dirty="0" smtClean="0"/>
              <a:t> m</a:t>
            </a:r>
            <a:r>
              <a:rPr lang="en-US" dirty="0" err="1" smtClean="0"/>
              <a:t>arket</a:t>
            </a:r>
            <a:r>
              <a:rPr lang="en-US" dirty="0" smtClean="0"/>
              <a:t> </a:t>
            </a:r>
            <a:r>
              <a:rPr lang="en-US" dirty="0" smtClean="0"/>
              <a:t>activities due </a:t>
            </a:r>
            <a:r>
              <a:rPr lang="cs-CZ" dirty="0" smtClean="0"/>
              <a:t>to </a:t>
            </a:r>
            <a:r>
              <a:rPr lang="en-US" dirty="0" smtClean="0"/>
              <a:t>opening </a:t>
            </a:r>
            <a:r>
              <a:rPr lang="en-US" dirty="0" smtClean="0"/>
              <a:t>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electricity </a:t>
            </a:r>
            <a:r>
              <a:rPr lang="en-US" dirty="0" smtClean="0"/>
              <a:t>market</a:t>
            </a:r>
            <a:endParaRPr lang="cs-CZ" dirty="0" smtClean="0"/>
          </a:p>
          <a:p>
            <a:pPr lvl="1"/>
            <a:r>
              <a:rPr lang="cs-CZ" dirty="0" err="1" smtClean="0"/>
              <a:t>Integration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</a:t>
            </a:r>
            <a:r>
              <a:rPr lang="en-US" dirty="0" err="1" smtClean="0"/>
              <a:t>ntermittent</a:t>
            </a:r>
            <a:r>
              <a:rPr lang="en-US" dirty="0" smtClean="0"/>
              <a:t> </a:t>
            </a:r>
            <a:r>
              <a:rPr lang="en-US" dirty="0" smtClean="0"/>
              <a:t>energy </a:t>
            </a:r>
            <a:r>
              <a:rPr lang="en-US" dirty="0" smtClean="0"/>
              <a:t>sources</a:t>
            </a:r>
            <a:endParaRPr lang="cs-CZ" dirty="0" smtClean="0"/>
          </a:p>
          <a:p>
            <a:pPr lvl="1"/>
            <a:r>
              <a:rPr lang="cs-CZ" dirty="0" err="1" smtClean="0"/>
              <a:t>Dealing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resulting</a:t>
            </a:r>
            <a:r>
              <a:rPr lang="cs-CZ" dirty="0" smtClean="0"/>
              <a:t> </a:t>
            </a:r>
            <a:r>
              <a:rPr lang="cs-CZ" dirty="0" err="1" smtClean="0"/>
              <a:t>unplanned</a:t>
            </a:r>
            <a:r>
              <a:rPr lang="cs-CZ" dirty="0" smtClean="0"/>
              <a:t> </a:t>
            </a:r>
            <a:r>
              <a:rPr lang="cs-CZ" dirty="0" err="1" smtClean="0"/>
              <a:t>flows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9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</a:t>
            </a:r>
            <a:r>
              <a:rPr lang="en-US" dirty="0" err="1" smtClean="0"/>
              <a:t>unctioning</a:t>
            </a:r>
            <a:r>
              <a:rPr lang="en-US" dirty="0" smtClean="0"/>
              <a:t> </a:t>
            </a:r>
            <a:r>
              <a:rPr lang="en-US" dirty="0"/>
              <a:t>EU energy market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7" y="1628775"/>
            <a:ext cx="7472244" cy="4895850"/>
          </a:xfrm>
        </p:spPr>
        <p:txBody>
          <a:bodyPr/>
          <a:lstStyle/>
          <a:p>
            <a:r>
              <a:rPr lang="en-US" dirty="0" smtClean="0"/>
              <a:t>2014: anything but a single market</a:t>
            </a:r>
          </a:p>
          <a:p>
            <a:pPr lvl="1"/>
            <a:r>
              <a:rPr lang="en-US" dirty="0" smtClean="0"/>
              <a:t>V</a:t>
            </a:r>
            <a:r>
              <a:rPr lang="en-US" dirty="0" smtClean="0"/>
              <a:t>irtual competition, lack of physical interconnection</a:t>
            </a:r>
          </a:p>
          <a:p>
            <a:pPr lvl="1"/>
            <a:r>
              <a:rPr lang="cs-CZ" dirty="0" smtClean="0"/>
              <a:t>IEM in </a:t>
            </a:r>
            <a:r>
              <a:rPr lang="cs-CZ" dirty="0" err="1" smtClean="0"/>
              <a:t>conflict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ubsidy schemes of intermittent, renewable energies with zero variable costs</a:t>
            </a:r>
          </a:p>
          <a:p>
            <a:pPr lvl="1"/>
            <a:r>
              <a:rPr lang="en-US" dirty="0" smtClean="0"/>
              <a:t>Privileged status of the DE-AT market area dis</a:t>
            </a:r>
            <a:r>
              <a:rPr lang="cs-CZ" dirty="0" err="1" smtClean="0"/>
              <a:t>criminates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en-US" dirty="0" smtClean="0"/>
              <a:t>market participants</a:t>
            </a:r>
            <a:endParaRPr lang="cs-CZ" dirty="0" smtClean="0"/>
          </a:p>
          <a:p>
            <a:pPr lvl="1"/>
            <a:r>
              <a:rPr lang="en-US" dirty="0" smtClean="0"/>
              <a:t>Gross market electricity prices artificially sink: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Shutting down of power plants with stable output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No incentives for investments </a:t>
            </a:r>
            <a:r>
              <a:rPr lang="cs-CZ" dirty="0" smtClean="0"/>
              <a:t>in</a:t>
            </a:r>
            <a:r>
              <a:rPr lang="en-US" dirty="0" smtClean="0"/>
              <a:t> new sources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Capacity payment: another non-market based tool </a:t>
            </a:r>
          </a:p>
          <a:p>
            <a:pPr marL="457200"/>
            <a:r>
              <a:rPr lang="en-US" dirty="0" smtClean="0"/>
              <a:t>ENTSO-E: old subsidy schemes to be replaced by market mechanisms and exposure to price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 smtClean="0"/>
              <a:t>sustainability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>
              <a:buClr>
                <a:srgbClr val="C0C0C0"/>
              </a:buClr>
              <a:buFont typeface="Wingdings" pitchFamily="2" charset="2"/>
              <a:buChar char="§"/>
            </a:pPr>
            <a:r>
              <a:rPr lang="en-US" sz="2400" dirty="0"/>
              <a:t>EWIS 2010</a:t>
            </a:r>
            <a:r>
              <a:rPr lang="cs-CZ" sz="2400" dirty="0"/>
              <a:t>: </a:t>
            </a:r>
            <a:r>
              <a:rPr lang="en-US" sz="2400" dirty="0"/>
              <a:t>Problem identification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95" y="2099462"/>
            <a:ext cx="6044068" cy="439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43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one critical situation -3/12/2011</a:t>
            </a:r>
            <a:endParaRPr lang="en-GB" dirty="0"/>
          </a:p>
        </p:txBody>
      </p:sp>
      <p:pic>
        <p:nvPicPr>
          <p:cNvPr id="4" name="Picture 157" descr="tsc_map_v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192697"/>
            <a:ext cx="7343775" cy="4984580"/>
          </a:xfrm>
          <a:prstGeom prst="rect">
            <a:avLst/>
          </a:prstGeom>
          <a:noFill/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27088" y="188913"/>
            <a:ext cx="6500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lnSpc>
                <a:spcPts val="3200"/>
              </a:lnSpc>
            </a:pPr>
            <a:endParaRPr lang="en-GB" sz="1600" b="1" dirty="0">
              <a:latin typeface="Verdana" pitchFamily="34" charset="0"/>
            </a:endParaRPr>
          </a:p>
        </p:txBody>
      </p:sp>
      <p:sp>
        <p:nvSpPr>
          <p:cNvPr id="6" name="Line 150"/>
          <p:cNvSpPr>
            <a:spLocks noChangeShapeType="1"/>
          </p:cNvSpPr>
          <p:nvPr/>
        </p:nvSpPr>
        <p:spPr bwMode="auto">
          <a:xfrm>
            <a:off x="3203575" y="1341438"/>
            <a:ext cx="3744913" cy="48958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0" tIns="137160" rIns="182880" bIns="137160"/>
          <a:lstStyle/>
          <a:p>
            <a:endParaRPr lang="cs-CZ"/>
          </a:p>
        </p:txBody>
      </p:sp>
      <p:sp>
        <p:nvSpPr>
          <p:cNvPr id="7" name="Oval 152"/>
          <p:cNvSpPr>
            <a:spLocks noChangeArrowheads="1"/>
          </p:cNvSpPr>
          <p:nvPr/>
        </p:nvSpPr>
        <p:spPr bwMode="auto">
          <a:xfrm rot="-833307">
            <a:off x="1690129" y="1280520"/>
            <a:ext cx="2610714" cy="2062225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0" tIns="137160" rIns="182880" bIns="137160" anchor="ctr"/>
          <a:lstStyle/>
          <a:p>
            <a:pPr eaLnBrk="1" hangingPunct="1"/>
            <a:endParaRPr lang="cs-CZ" sz="1800" b="0">
              <a:latin typeface="Verdana" pitchFamily="34" charset="0"/>
            </a:endParaRPr>
          </a:p>
        </p:txBody>
      </p:sp>
      <p:sp>
        <p:nvSpPr>
          <p:cNvPr id="8" name="Oval 153"/>
          <p:cNvSpPr>
            <a:spLocks noChangeArrowheads="1"/>
          </p:cNvSpPr>
          <p:nvPr/>
        </p:nvSpPr>
        <p:spPr bwMode="auto">
          <a:xfrm rot="-1186182">
            <a:off x="3518228" y="4975262"/>
            <a:ext cx="3788645" cy="1458927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0" tIns="137160" rIns="182880" bIns="137160" anchor="ctr"/>
          <a:lstStyle/>
          <a:p>
            <a:pPr eaLnBrk="1" hangingPunct="1"/>
            <a:endParaRPr lang="cs-CZ" sz="1800" b="0">
              <a:latin typeface="Verdana" pitchFamily="34" charset="0"/>
            </a:endParaRPr>
          </a:p>
        </p:txBody>
      </p:sp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2956700" y="822467"/>
            <a:ext cx="1438708" cy="830997"/>
          </a:xfrm>
          <a:prstGeom prst="rect">
            <a:avLst/>
          </a:prstGeom>
          <a:noFill/>
          <a:ln w="152400" algn="ctr">
            <a:noFill/>
            <a:prstDash val="dash"/>
            <a:miter lim="800000"/>
            <a:headEnd/>
            <a:tailEnd/>
          </a:ln>
        </p:spPr>
        <p:txBody>
          <a:bodyPr wrap="square" lIns="0" tIns="137160" rIns="182880" bIns="137160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Verdana" pitchFamily="34" charset="0"/>
              </a:rPr>
              <a:t>Power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Verdana" pitchFamily="34" charset="0"/>
              </a:rPr>
              <a:t>surplus</a:t>
            </a:r>
            <a:endParaRPr lang="en-US" sz="1800" b="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" name="Text Box 156"/>
          <p:cNvSpPr txBox="1">
            <a:spLocks noChangeArrowheads="1"/>
          </p:cNvSpPr>
          <p:nvPr/>
        </p:nvSpPr>
        <p:spPr bwMode="auto">
          <a:xfrm>
            <a:off x="4510385" y="5896053"/>
            <a:ext cx="1315740" cy="428045"/>
          </a:xfrm>
          <a:prstGeom prst="rect">
            <a:avLst/>
          </a:prstGeom>
          <a:noFill/>
          <a:ln w="152400" algn="ctr">
            <a:noFill/>
            <a:prstDash val="dash"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eaLnBrk="1" hangingPunct="1"/>
            <a:r>
              <a:rPr lang="en-US" sz="1800" b="0" dirty="0" smtClean="0">
                <a:solidFill>
                  <a:srgbClr val="FF0000"/>
                </a:solidFill>
                <a:latin typeface="Verdana" pitchFamily="34" charset="0"/>
              </a:rPr>
              <a:t>Power shortage</a:t>
            </a:r>
            <a:endParaRPr lang="en-US" sz="1800" b="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1" name="AutoShape 33"/>
          <p:cNvSpPr>
            <a:spLocks noChangeArrowheads="1"/>
          </p:cNvSpPr>
          <p:nvPr/>
        </p:nvSpPr>
        <p:spPr bwMode="auto">
          <a:xfrm rot="5400000">
            <a:off x="1283736" y="3019282"/>
            <a:ext cx="2293690" cy="1407355"/>
          </a:xfrm>
          <a:prstGeom prst="rightArrow">
            <a:avLst>
              <a:gd name="adj1" fmla="val 50000"/>
              <a:gd name="adj2" fmla="val 69485"/>
            </a:avLst>
          </a:prstGeom>
          <a:solidFill>
            <a:srgbClr val="FF0000">
              <a:alpha val="20000"/>
            </a:srgbClr>
          </a:solidFill>
          <a:ln w="152400" algn="ctr">
            <a:noFill/>
            <a:prstDash val="dash"/>
            <a:miter lim="800000"/>
            <a:headEnd/>
            <a:tailEnd/>
          </a:ln>
        </p:spPr>
        <p:txBody>
          <a:bodyPr rot="10800000" vert="eaVert" wrap="none" lIns="0" tIns="137160" rIns="182880" bIns="137160" anchor="ctr"/>
          <a:lstStyle/>
          <a:p>
            <a:pPr eaLnBrk="1" hangingPunct="1"/>
            <a:endParaRPr lang="cs-CZ" sz="1800" b="0">
              <a:latin typeface="Verdana" pitchFamily="34" charset="0"/>
            </a:endParaRPr>
          </a:p>
        </p:txBody>
      </p:sp>
      <p:grpSp>
        <p:nvGrpSpPr>
          <p:cNvPr id="12" name="Group 1037"/>
          <p:cNvGrpSpPr>
            <a:grpSpLocks/>
          </p:cNvGrpSpPr>
          <p:nvPr/>
        </p:nvGrpSpPr>
        <p:grpSpPr bwMode="auto">
          <a:xfrm>
            <a:off x="3965990" y="5496722"/>
            <a:ext cx="239712" cy="628650"/>
            <a:chOff x="92" y="829"/>
            <a:chExt cx="428" cy="1062"/>
          </a:xfrm>
        </p:grpSpPr>
        <p:sp>
          <p:nvSpPr>
            <p:cNvPr id="13" name="Rectangle 1038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4" name="Oval 1039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5" name="Oval 1040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6" name="Oval 1041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7" name="Oval 1042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18" name="Group 1061"/>
          <p:cNvGrpSpPr>
            <a:grpSpLocks/>
          </p:cNvGrpSpPr>
          <p:nvPr/>
        </p:nvGrpSpPr>
        <p:grpSpPr bwMode="auto">
          <a:xfrm>
            <a:off x="3697327" y="4683919"/>
            <a:ext cx="239712" cy="628650"/>
            <a:chOff x="92" y="829"/>
            <a:chExt cx="428" cy="1062"/>
          </a:xfrm>
        </p:grpSpPr>
        <p:sp>
          <p:nvSpPr>
            <p:cNvPr id="19" name="Rectangle 1062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20" name="Oval 1063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21" name="Oval 1064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22" name="Oval 1065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23" name="Oval 1066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24" name="Group 1112"/>
          <p:cNvGrpSpPr>
            <a:grpSpLocks/>
          </p:cNvGrpSpPr>
          <p:nvPr/>
        </p:nvGrpSpPr>
        <p:grpSpPr bwMode="auto">
          <a:xfrm>
            <a:off x="5618162" y="1924562"/>
            <a:ext cx="239713" cy="628650"/>
            <a:chOff x="2424" y="951"/>
            <a:chExt cx="151" cy="396"/>
          </a:xfrm>
        </p:grpSpPr>
        <p:sp>
          <p:nvSpPr>
            <p:cNvPr id="25" name="Rectangle 1113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26" name="Oval 1114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27" name="Oval 1115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28" name="Oval 1116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29" name="Group 1117"/>
          <p:cNvGrpSpPr>
            <a:grpSpLocks/>
          </p:cNvGrpSpPr>
          <p:nvPr/>
        </p:nvGrpSpPr>
        <p:grpSpPr bwMode="auto">
          <a:xfrm>
            <a:off x="4067794" y="3375425"/>
            <a:ext cx="239712" cy="628650"/>
            <a:chOff x="2424" y="951"/>
            <a:chExt cx="151" cy="396"/>
          </a:xfrm>
        </p:grpSpPr>
        <p:sp>
          <p:nvSpPr>
            <p:cNvPr id="30" name="Rectangle 1118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31" name="Oval 1119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32" name="Oval 1120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33" name="Oval 1121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34" name="Group 1117"/>
          <p:cNvGrpSpPr>
            <a:grpSpLocks/>
          </p:cNvGrpSpPr>
          <p:nvPr/>
        </p:nvGrpSpPr>
        <p:grpSpPr bwMode="auto">
          <a:xfrm>
            <a:off x="6134564" y="3942142"/>
            <a:ext cx="239713" cy="628650"/>
            <a:chOff x="2424" y="951"/>
            <a:chExt cx="151" cy="396"/>
          </a:xfrm>
        </p:grpSpPr>
        <p:sp>
          <p:nvSpPr>
            <p:cNvPr id="35" name="Rectangle 1118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36" name="Oval 1119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37" name="Oval 1120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38" name="Oval 1121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39" name="Group 1055"/>
          <p:cNvGrpSpPr>
            <a:grpSpLocks/>
          </p:cNvGrpSpPr>
          <p:nvPr/>
        </p:nvGrpSpPr>
        <p:grpSpPr bwMode="auto">
          <a:xfrm>
            <a:off x="2928696" y="3606259"/>
            <a:ext cx="239712" cy="628650"/>
            <a:chOff x="92" y="829"/>
            <a:chExt cx="428" cy="1062"/>
          </a:xfrm>
        </p:grpSpPr>
        <p:sp>
          <p:nvSpPr>
            <p:cNvPr id="40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41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42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43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44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45" name="Group 1055"/>
          <p:cNvGrpSpPr>
            <a:grpSpLocks/>
          </p:cNvGrpSpPr>
          <p:nvPr/>
        </p:nvGrpSpPr>
        <p:grpSpPr bwMode="auto">
          <a:xfrm>
            <a:off x="1810888" y="3748871"/>
            <a:ext cx="239712" cy="628650"/>
            <a:chOff x="92" y="829"/>
            <a:chExt cx="428" cy="1062"/>
          </a:xfrm>
        </p:grpSpPr>
        <p:sp>
          <p:nvSpPr>
            <p:cNvPr id="46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47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48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49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0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51" name="Group 1112"/>
          <p:cNvGrpSpPr>
            <a:grpSpLocks/>
          </p:cNvGrpSpPr>
          <p:nvPr/>
        </p:nvGrpSpPr>
        <p:grpSpPr bwMode="auto">
          <a:xfrm>
            <a:off x="3330574" y="1691334"/>
            <a:ext cx="239713" cy="628650"/>
            <a:chOff x="2424" y="951"/>
            <a:chExt cx="151" cy="396"/>
          </a:xfrm>
        </p:grpSpPr>
        <p:sp>
          <p:nvSpPr>
            <p:cNvPr id="52" name="Rectangle 1113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3" name="Oval 1114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4" name="Oval 1115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5" name="Oval 1116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56" name="Group 1055"/>
          <p:cNvGrpSpPr>
            <a:grpSpLocks/>
          </p:cNvGrpSpPr>
          <p:nvPr/>
        </p:nvGrpSpPr>
        <p:grpSpPr bwMode="auto">
          <a:xfrm>
            <a:off x="1267575" y="2867276"/>
            <a:ext cx="239712" cy="628650"/>
            <a:chOff x="92" y="829"/>
            <a:chExt cx="428" cy="1062"/>
          </a:xfrm>
        </p:grpSpPr>
        <p:sp>
          <p:nvSpPr>
            <p:cNvPr id="57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8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9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0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1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62" name="Group 1055"/>
          <p:cNvGrpSpPr>
            <a:grpSpLocks/>
          </p:cNvGrpSpPr>
          <p:nvPr/>
        </p:nvGrpSpPr>
        <p:grpSpPr bwMode="auto">
          <a:xfrm>
            <a:off x="764599" y="2121413"/>
            <a:ext cx="239712" cy="628650"/>
            <a:chOff x="92" y="829"/>
            <a:chExt cx="428" cy="1062"/>
          </a:xfrm>
        </p:grpSpPr>
        <p:sp>
          <p:nvSpPr>
            <p:cNvPr id="63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4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5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6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7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68" name="Group 1055"/>
          <p:cNvGrpSpPr>
            <a:grpSpLocks/>
          </p:cNvGrpSpPr>
          <p:nvPr/>
        </p:nvGrpSpPr>
        <p:grpSpPr bwMode="auto">
          <a:xfrm>
            <a:off x="1116013" y="4768010"/>
            <a:ext cx="239712" cy="628650"/>
            <a:chOff x="92" y="829"/>
            <a:chExt cx="428" cy="1062"/>
          </a:xfrm>
        </p:grpSpPr>
        <p:sp>
          <p:nvSpPr>
            <p:cNvPr id="69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0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1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2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3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74" name="Group 1055"/>
          <p:cNvGrpSpPr>
            <a:grpSpLocks/>
          </p:cNvGrpSpPr>
          <p:nvPr/>
        </p:nvGrpSpPr>
        <p:grpSpPr bwMode="auto">
          <a:xfrm>
            <a:off x="2220119" y="4644862"/>
            <a:ext cx="239712" cy="628650"/>
            <a:chOff x="92" y="829"/>
            <a:chExt cx="428" cy="1062"/>
          </a:xfrm>
        </p:grpSpPr>
        <p:sp>
          <p:nvSpPr>
            <p:cNvPr id="75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6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7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8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9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80" name="Group 1112"/>
          <p:cNvGrpSpPr>
            <a:grpSpLocks/>
          </p:cNvGrpSpPr>
          <p:nvPr/>
        </p:nvGrpSpPr>
        <p:grpSpPr bwMode="auto">
          <a:xfrm>
            <a:off x="5647364" y="4987029"/>
            <a:ext cx="239713" cy="628650"/>
            <a:chOff x="2424" y="951"/>
            <a:chExt cx="151" cy="396"/>
          </a:xfrm>
        </p:grpSpPr>
        <p:sp>
          <p:nvSpPr>
            <p:cNvPr id="81" name="Rectangle 1113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2" name="Oval 1114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3" name="Oval 1115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4" name="Oval 1116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sp>
        <p:nvSpPr>
          <p:cNvPr id="85" name="AutoShape 33"/>
          <p:cNvSpPr>
            <a:spLocks noChangeArrowheads="1"/>
          </p:cNvSpPr>
          <p:nvPr/>
        </p:nvSpPr>
        <p:spPr bwMode="auto">
          <a:xfrm rot="10143228">
            <a:off x="1173198" y="1925886"/>
            <a:ext cx="1068104" cy="244391"/>
          </a:xfrm>
          <a:prstGeom prst="rightArrow">
            <a:avLst>
              <a:gd name="adj1" fmla="val 50000"/>
              <a:gd name="adj2" fmla="val 69485"/>
            </a:avLst>
          </a:prstGeom>
          <a:solidFill>
            <a:srgbClr val="FF0000">
              <a:alpha val="20000"/>
            </a:srgbClr>
          </a:solidFill>
          <a:ln w="152400" algn="ctr">
            <a:noFill/>
            <a:prstDash val="dash"/>
            <a:miter lim="800000"/>
            <a:headEnd/>
            <a:tailEnd/>
          </a:ln>
        </p:spPr>
        <p:txBody>
          <a:bodyPr rot="10800000" vert="eaVert" wrap="none" lIns="0" tIns="137160" rIns="182880" bIns="137160" anchor="ctr"/>
          <a:lstStyle/>
          <a:p>
            <a:pPr eaLnBrk="1" hangingPunct="1"/>
            <a:endParaRPr lang="cs-CZ" sz="1800" b="0">
              <a:latin typeface="Verdana" pitchFamily="34" charset="0"/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3304621" y="283685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2000 MW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3578129" y="1892259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1500 MW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1797073" y="1955645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1000 MW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9" name="TextovéPole 88"/>
          <p:cNvSpPr txBox="1"/>
          <p:nvPr/>
        </p:nvSpPr>
        <p:spPr>
          <a:xfrm>
            <a:off x="2081767" y="2612764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4000 MW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pSp>
        <p:nvGrpSpPr>
          <p:cNvPr id="91" name="Skupina 90"/>
          <p:cNvGrpSpPr/>
          <p:nvPr/>
        </p:nvGrpSpPr>
        <p:grpSpPr>
          <a:xfrm>
            <a:off x="3355846" y="2348880"/>
            <a:ext cx="3232378" cy="1259951"/>
            <a:chOff x="3401684" y="2425964"/>
            <a:chExt cx="3232378" cy="1259951"/>
          </a:xfrm>
        </p:grpSpPr>
        <p:sp>
          <p:nvSpPr>
            <p:cNvPr id="92" name="Ohnutá šipka 91"/>
            <p:cNvSpPr/>
            <p:nvPr/>
          </p:nvSpPr>
          <p:spPr>
            <a:xfrm rot="7024027">
              <a:off x="4413101" y="1464954"/>
              <a:ext cx="1209544" cy="3232378"/>
            </a:xfrm>
            <a:prstGeom prst="bentArrow">
              <a:avLst>
                <a:gd name="adj1" fmla="val 11878"/>
                <a:gd name="adj2" fmla="val 17042"/>
                <a:gd name="adj3" fmla="val 25000"/>
                <a:gd name="adj4" fmla="val 75000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93" name="Ohnutá šipka 92"/>
            <p:cNvSpPr/>
            <p:nvPr/>
          </p:nvSpPr>
          <p:spPr>
            <a:xfrm rot="7024027">
              <a:off x="4072843" y="1764090"/>
              <a:ext cx="1089677" cy="2413426"/>
            </a:xfrm>
            <a:prstGeom prst="bentArrow">
              <a:avLst>
                <a:gd name="adj1" fmla="val 11878"/>
                <a:gd name="adj2" fmla="val 17042"/>
                <a:gd name="adj3" fmla="val 25000"/>
                <a:gd name="adj4" fmla="val 75000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3102839" y="2652210"/>
            <a:ext cx="1273461" cy="2282608"/>
            <a:chOff x="3102839" y="2652210"/>
            <a:chExt cx="1273461" cy="2282608"/>
          </a:xfrm>
        </p:grpSpPr>
        <p:sp>
          <p:nvSpPr>
            <p:cNvPr id="95" name="Obdélník 94"/>
            <p:cNvSpPr/>
            <p:nvPr/>
          </p:nvSpPr>
          <p:spPr>
            <a:xfrm rot="4333460">
              <a:off x="3318380" y="2772308"/>
              <a:ext cx="687550" cy="44735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52400" algn="ctr">
              <a:noFill/>
              <a:prstDash val="dash"/>
              <a:miter lim="800000"/>
              <a:headEnd/>
              <a:tailEnd/>
            </a:ln>
          </p:spPr>
          <p:txBody>
            <a:bodyPr rot="10800000" vert="eaVert" wrap="none" lIns="0" tIns="137160" rIns="182880" bIns="137160" anchor="ctr"/>
            <a:lstStyle/>
            <a:p>
              <a:endParaRPr lang="cs-CZ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96" name="Ohnutá šipka 95"/>
            <p:cNvSpPr/>
            <p:nvPr/>
          </p:nvSpPr>
          <p:spPr>
            <a:xfrm rot="9705864">
              <a:off x="3102839" y="3434520"/>
              <a:ext cx="761286" cy="698850"/>
            </a:xfrm>
            <a:prstGeom prst="bentArrow">
              <a:avLst>
                <a:gd name="adj1" fmla="val 27313"/>
                <a:gd name="adj2" fmla="val 18211"/>
                <a:gd name="adj3" fmla="val 25000"/>
                <a:gd name="adj4" fmla="val 68676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97" name="Šipka doprava 96"/>
            <p:cNvSpPr/>
            <p:nvPr/>
          </p:nvSpPr>
          <p:spPr>
            <a:xfrm rot="4310249">
              <a:off x="3278666" y="3837184"/>
              <a:ext cx="1683699" cy="511569"/>
            </a:xfrm>
            <a:prstGeom prst="rightArrow">
              <a:avLst/>
            </a:prstGeom>
            <a:solidFill>
              <a:srgbClr val="FF0000">
                <a:alpha val="20000"/>
              </a:srgbClr>
            </a:solidFill>
            <a:ln w="152400" algn="ctr">
              <a:noFill/>
              <a:prstDash val="dash"/>
              <a:miter lim="800000"/>
              <a:headEnd/>
              <a:tailEnd/>
            </a:ln>
          </p:spPr>
          <p:txBody>
            <a:bodyPr rot="10800000" vert="eaVert" wrap="none" lIns="0" tIns="137160" rIns="182880" bIns="137160" anchor="ctr"/>
            <a:lstStyle/>
            <a:p>
              <a:endParaRPr lang="cs-CZ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98" name="Ohnutá šipka 97"/>
          <p:cNvSpPr/>
          <p:nvPr/>
        </p:nvSpPr>
        <p:spPr>
          <a:xfrm rot="12495132">
            <a:off x="1390258" y="2310245"/>
            <a:ext cx="3855633" cy="4201431"/>
          </a:xfrm>
          <a:prstGeom prst="bentArrow">
            <a:avLst>
              <a:gd name="adj1" fmla="val 38569"/>
              <a:gd name="adj2" fmla="val 30428"/>
              <a:gd name="adj3" fmla="val 28892"/>
              <a:gd name="adj4" fmla="val 60947"/>
            </a:avLst>
          </a:prstGeom>
          <a:solidFill>
            <a:srgbClr val="00B050">
              <a:alpha val="41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9" name="TextovéPole 98"/>
          <p:cNvSpPr txBox="1"/>
          <p:nvPr/>
        </p:nvSpPr>
        <p:spPr>
          <a:xfrm>
            <a:off x="1763688" y="3573016"/>
            <a:ext cx="172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00"/>
                </a:solidFill>
              </a:rPr>
              <a:t>8</a:t>
            </a:r>
            <a:r>
              <a:rPr lang="cs-CZ" sz="2400" b="1" dirty="0" smtClean="0">
                <a:solidFill>
                  <a:srgbClr val="008000"/>
                </a:solidFill>
              </a:rPr>
              <a:t>500 MW</a:t>
            </a:r>
            <a:endParaRPr lang="cs-CZ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85" grpId="0" animBg="1"/>
      <p:bldP spid="86" grpId="0"/>
      <p:bldP spid="87" grpId="0"/>
      <p:bldP spid="88" grpId="0"/>
      <p:bldP spid="89" grpId="0"/>
      <p:bldP spid="98" grpId="0" animBg="1"/>
      <p:bldP spid="98" grpId="1" animBg="1"/>
      <p:bldP spid="9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ČEPS’ </a:t>
            </a:r>
            <a:r>
              <a:rPr lang="cs-CZ" dirty="0" err="1">
                <a:solidFill>
                  <a:schemeClr val="tx1"/>
                </a:solidFill>
              </a:rPr>
              <a:t>Remedial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Solutions to strengthen transmission grid</a:t>
            </a:r>
          </a:p>
          <a:p>
            <a:pPr lvl="1"/>
            <a:r>
              <a:rPr lang="en-US" dirty="0" smtClean="0"/>
              <a:t>Long-term = robust transmission infrastructure developed hand in hand with RES development</a:t>
            </a:r>
          </a:p>
          <a:p>
            <a:pPr lvl="1"/>
            <a:r>
              <a:rPr lang="en-US" dirty="0" smtClean="0"/>
              <a:t>Medium-term = phase shifting transformers</a:t>
            </a:r>
          </a:p>
          <a:p>
            <a:pPr lvl="1"/>
            <a:r>
              <a:rPr lang="en-US" dirty="0" smtClean="0"/>
              <a:t>Short term = permanent strengthening and reconfiguring of network elements + </a:t>
            </a:r>
            <a:r>
              <a:rPr lang="en-US" dirty="0" err="1" smtClean="0"/>
              <a:t>redispatch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+ overcurrent protection on the CZ-DE border</a:t>
            </a:r>
            <a:endParaRPr lang="en-US" dirty="0" smtClean="0"/>
          </a:p>
          <a:p>
            <a:r>
              <a:rPr lang="en-US" dirty="0" smtClean="0"/>
              <a:t>To cooperate within regional operational platform</a:t>
            </a:r>
            <a:endParaRPr lang="en-US" dirty="0" smtClean="0"/>
          </a:p>
          <a:p>
            <a:r>
              <a:rPr lang="en-US" dirty="0" smtClean="0"/>
              <a:t>To promote further integration of</a:t>
            </a:r>
            <a:r>
              <a:rPr lang="en-US" dirty="0" smtClean="0"/>
              <a:t> national markets</a:t>
            </a:r>
            <a:endParaRPr lang="en-US" dirty="0" smtClean="0"/>
          </a:p>
          <a:p>
            <a:r>
              <a:rPr lang="en-US" dirty="0" smtClean="0"/>
              <a:t>To secure non-discriminatory treatment within the CEE region = appropriate size of market areas</a:t>
            </a:r>
          </a:p>
        </p:txBody>
      </p:sp>
    </p:spTree>
    <p:extLst>
      <p:ext uri="{BB962C8B-B14F-4D97-AF65-F5344CB8AC3E}">
        <p14:creationId xmlns:p14="http://schemas.microsoft.com/office/powerpoint/2010/main" val="11974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would help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3871914" y="1152525"/>
            <a:ext cx="3548062" cy="25431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14314" y="1152525"/>
            <a:ext cx="3548062" cy="25431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04789" y="3819525"/>
            <a:ext cx="3548062" cy="254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871914" y="3819525"/>
            <a:ext cx="3548062" cy="25431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448176" y="1169662"/>
            <a:ext cx="2963182" cy="9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0" rIns="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State </a:t>
            </a:r>
            <a:r>
              <a:rPr lang="en-GB" dirty="0" err="1" smtClean="0">
                <a:solidFill>
                  <a:schemeClr val="bg1"/>
                </a:solidFill>
              </a:rPr>
              <a:t>responsiblity</a:t>
            </a:r>
            <a:r>
              <a:rPr lang="en-GB" dirty="0" smtClean="0">
                <a:solidFill>
                  <a:schemeClr val="bg1"/>
                </a:solidFill>
              </a:rPr>
              <a:t> for impact of national policies </a:t>
            </a:r>
            <a:r>
              <a:rPr lang="cs-CZ" dirty="0" smtClean="0">
                <a:solidFill>
                  <a:schemeClr val="bg1"/>
                </a:solidFill>
              </a:rPr>
              <a:t>on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other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countries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61925" y="1190625"/>
            <a:ext cx="3443039" cy="163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Shortening of permission procedures for network construction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Compliance of RES construction with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grid capacity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72076" y="5244860"/>
            <a:ext cx="2386238" cy="116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cs-CZ" dirty="0" err="1" smtClean="0">
                <a:solidFill>
                  <a:schemeClr val="bg1"/>
                </a:solidFill>
              </a:rPr>
              <a:t>Coherent</a:t>
            </a:r>
            <a:r>
              <a:rPr lang="cs-CZ" dirty="0" smtClean="0">
                <a:solidFill>
                  <a:schemeClr val="bg1"/>
                </a:solidFill>
              </a:rPr>
              <a:t> EU </a:t>
            </a:r>
            <a:r>
              <a:rPr lang="cs-CZ" dirty="0" err="1" smtClean="0">
                <a:solidFill>
                  <a:schemeClr val="bg1"/>
                </a:solidFill>
              </a:rPr>
              <a:t>policy</a:t>
            </a:r>
            <a:endParaRPr lang="cs-CZ" dirty="0" smtClean="0">
              <a:solidFill>
                <a:schemeClr val="bg1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Foreseeable</a:t>
            </a:r>
            <a:endParaRPr lang="en-GB" dirty="0" smtClean="0">
              <a:solidFill>
                <a:schemeClr val="bg1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Stable in long term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75986" y="5648175"/>
            <a:ext cx="2729139" cy="682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bg1"/>
                </a:solidFill>
              </a:rPr>
              <a:t>Intergovernment</a:t>
            </a:r>
            <a:r>
              <a:rPr lang="en-GB" dirty="0" smtClean="0">
                <a:solidFill>
                  <a:schemeClr val="bg1"/>
                </a:solidFill>
              </a:rPr>
              <a:t> agreements needed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875631"/>
              </p:ext>
            </p:extLst>
          </p:nvPr>
        </p:nvGraphicFramePr>
        <p:xfrm>
          <a:off x="674689" y="1609725"/>
          <a:ext cx="6316662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0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CEPS_zakladni">
  <a:themeElements>
    <a:clrScheme name="ČEPS zákla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F2A34"/>
      </a:accent1>
      <a:accent2>
        <a:srgbClr val="13B9F1"/>
      </a:accent2>
      <a:accent3>
        <a:srgbClr val="623080"/>
      </a:accent3>
      <a:accent4>
        <a:srgbClr val="67676E"/>
      </a:accent4>
      <a:accent5>
        <a:srgbClr val="B1B2B7"/>
      </a:accent5>
      <a:accent6>
        <a:srgbClr val="3A1446"/>
      </a:accent6>
      <a:hlink>
        <a:srgbClr val="0070C0"/>
      </a:hlink>
      <a:folHlink>
        <a:srgbClr val="FF0000"/>
      </a:folHlink>
    </a:clrScheme>
    <a:fontScheme name="sablona_zaklad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blona_zaklad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zaklad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zaklad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zaklad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zaklad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zaklad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zaklad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zaklad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zaklad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zaklad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zaklad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zaklad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ČEPS zákla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BF2A34"/>
    </a:accent1>
    <a:accent2>
      <a:srgbClr val="13B9F1"/>
    </a:accent2>
    <a:accent3>
      <a:srgbClr val="623080"/>
    </a:accent3>
    <a:accent4>
      <a:srgbClr val="67676E"/>
    </a:accent4>
    <a:accent5>
      <a:srgbClr val="B1B2B7"/>
    </a:accent5>
    <a:accent6>
      <a:srgbClr val="3A1446"/>
    </a:accent6>
    <a:hlink>
      <a:srgbClr val="0070C0"/>
    </a:hlink>
    <a:folHlink>
      <a:srgbClr val="FF0000"/>
    </a:folHlink>
  </a:clrScheme>
</a:themeOverride>
</file>

<file path=ppt/theme/themeOverride2.xml><?xml version="1.0" encoding="utf-8"?>
<a:themeOverride xmlns:a="http://schemas.openxmlformats.org/drawingml/2006/main">
  <a:clrScheme name="ČEPS zákla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BF2A34"/>
    </a:accent1>
    <a:accent2>
      <a:srgbClr val="13B9F1"/>
    </a:accent2>
    <a:accent3>
      <a:srgbClr val="623080"/>
    </a:accent3>
    <a:accent4>
      <a:srgbClr val="67676E"/>
    </a:accent4>
    <a:accent5>
      <a:srgbClr val="B1B2B7"/>
    </a:accent5>
    <a:accent6>
      <a:srgbClr val="3A1446"/>
    </a:accent6>
    <a:hlink>
      <a:srgbClr val="0070C0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22680</TotalTime>
  <Words>517</Words>
  <Application>Microsoft Office PowerPoint</Application>
  <PresentationFormat>Předvádění na obrazovce (4:3)</PresentationFormat>
  <Paragraphs>105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Prezentace_CEPS_zakladni</vt:lpstr>
      <vt:lpstr>Challenges for the electricity sector from a TSO perspective</vt:lpstr>
      <vt:lpstr>ENTSO-E: 41 TSOs from 34 countries</vt:lpstr>
      <vt:lpstr>Requirements for the energy sector</vt:lpstr>
      <vt:lpstr> Secure and stable energy supply </vt:lpstr>
      <vt:lpstr>Functioning EU energy market</vt:lpstr>
      <vt:lpstr>Environmental sustainability</vt:lpstr>
      <vt:lpstr>Example of one critical situation -3/12/2011</vt:lpstr>
      <vt:lpstr>ČEPS’ Remedial actions</vt:lpstr>
      <vt:lpstr>What would help</vt:lpstr>
      <vt:lpstr>Protection of critical infrastructure</vt:lpstr>
      <vt:lpstr>Prezentace aplikace PowerPoint</vt:lpstr>
      <vt:lpstr>Conclusions</vt:lpstr>
      <vt:lpstr>Well unbundled connectivity</vt:lpstr>
    </vt:vector>
  </TitlesOfParts>
  <Company>ČEPS,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Stručný název prezentace</dc:title>
  <dc:creator>soukupovat</dc:creator>
  <cp:lastModifiedBy>Boldiš Zbyněk</cp:lastModifiedBy>
  <cp:revision>264</cp:revision>
  <cp:lastPrinted>2014-04-01T15:19:00Z</cp:lastPrinted>
  <dcterms:created xsi:type="dcterms:W3CDTF">2011-08-10T13:26:15Z</dcterms:created>
  <dcterms:modified xsi:type="dcterms:W3CDTF">2014-04-22T12:03:28Z</dcterms:modified>
</cp:coreProperties>
</file>